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Google Sans"/>
      <p:regular r:id="rId30"/>
      <p:bold r:id="rId31"/>
      <p:italic r:id="rId32"/>
      <p:boldItalic r:id="rId33"/>
    </p:embeddedFont>
    <p:embeddedFont>
      <p:font typeface="Google Sans Medium"/>
      <p:regular r:id="rId34"/>
      <p:bold r:id="rId35"/>
      <p:italic r:id="rId36"/>
      <p:boldItalic r:id="rId37"/>
    </p:embeddedFont>
    <p:embeddedFont>
      <p:font typeface="Open Sans SemiBold"/>
      <p:regular r:id="rId38"/>
      <p:bold r:id="rId39"/>
      <p:italic r:id="rId40"/>
      <p:boldItalic r:id="rId41"/>
    </p:embeddedFont>
    <p:embeddedFont>
      <p:font typeface="Quicksand"/>
      <p:regular r:id="rId42"/>
      <p:bold r:id="rId43"/>
    </p:embeddedFont>
    <p:embeddedFont>
      <p:font typeface="Roboto Light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6C5AE8-EFBF-46CA-BB85-8E34D7A5DCEE}">
  <a:tblStyle styleId="{846C5AE8-EFBF-46CA-BB85-8E34D7A5DCEE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fill>
          <a:solidFill>
            <a:srgbClr val="CACACA"/>
          </a:solidFill>
        </a:fill>
      </a:tcStyle>
    </a:band1H>
    <a:band2H>
      <a:tcTxStyle/>
    </a:band2H>
    <a:band1V>
      <a:tcTxStyle/>
      <a:tcStyle>
        <a:fill>
          <a:solidFill>
            <a:srgbClr val="CACACA"/>
          </a:solidFill>
        </a:fill>
      </a:tcStyle>
    </a:band1V>
    <a:band2V>
      <a:tcTxStyle/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1E2CEAD0-42D3-4BF9-B3F6-2AEEEEB401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italic.fntdata"/><Relationship Id="rId42" Type="http://schemas.openxmlformats.org/officeDocument/2006/relationships/font" Target="fonts/Quicksand-regular.fntdata"/><Relationship Id="rId41" Type="http://schemas.openxmlformats.org/officeDocument/2006/relationships/font" Target="fonts/OpenSansSemiBold-boldItalic.fntdata"/><Relationship Id="rId44" Type="http://schemas.openxmlformats.org/officeDocument/2006/relationships/font" Target="fonts/RobotoLight-regular.fntdata"/><Relationship Id="rId43" Type="http://schemas.openxmlformats.org/officeDocument/2006/relationships/font" Target="fonts/Quicksand-bold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RobotoLight-boldItalic.fntdata"/><Relationship Id="rId49" Type="http://schemas.openxmlformats.org/officeDocument/2006/relationships/font" Target="fonts/HelveticaNeue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bold.fntdata"/><Relationship Id="rId30" Type="http://schemas.openxmlformats.org/officeDocument/2006/relationships/font" Target="fonts/GoogleSans-regular.fntdata"/><Relationship Id="rId33" Type="http://schemas.openxmlformats.org/officeDocument/2006/relationships/font" Target="fonts/GoogleSans-boldItalic.fntdata"/><Relationship Id="rId32" Type="http://schemas.openxmlformats.org/officeDocument/2006/relationships/font" Target="fonts/GoogleSans-italic.fntdata"/><Relationship Id="rId35" Type="http://schemas.openxmlformats.org/officeDocument/2006/relationships/font" Target="fonts/GoogleSansMedium-bold.fntdata"/><Relationship Id="rId34" Type="http://schemas.openxmlformats.org/officeDocument/2006/relationships/font" Target="fonts/GoogleSansMedium-regular.fntdata"/><Relationship Id="rId37" Type="http://schemas.openxmlformats.org/officeDocument/2006/relationships/font" Target="fonts/GoogleSansMedium-boldItalic.fntdata"/><Relationship Id="rId36" Type="http://schemas.openxmlformats.org/officeDocument/2006/relationships/font" Target="fonts/GoogleSansMedium-italic.fntdata"/><Relationship Id="rId39" Type="http://schemas.openxmlformats.org/officeDocument/2006/relationships/font" Target="fonts/OpenSansSemiBold-bold.fntdata"/><Relationship Id="rId38" Type="http://schemas.openxmlformats.org/officeDocument/2006/relationships/font" Target="fonts/OpenSansSemiBold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29" Type="http://schemas.openxmlformats.org/officeDocument/2006/relationships/font" Target="fonts/Roboto-boldItalic.fntdata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bf6ac24_6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bf6ac24_6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40eaf783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40eaf783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Key take away: segment!!   A lot of people think that LTV is an acquisition play, but it also a retention play.</a:t>
            </a:r>
            <a:endParaRPr b="1"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Marketing! What can you actually do when you know the LTV of customers? Here’s an example: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Let’s say you looked at your customer base, the value it drives for your business, you measured CLV of all your users, and you identified a few (4) ‘types’ of people:</a:t>
            </a:r>
            <a:r>
              <a:rPr b="1"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buckets or segments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. It could look something like this + you could adjust how you treat these users through marketing efforts or inside the game (game play / monetization).</a:t>
            </a:r>
            <a:endParaRPr sz="1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40eaf783b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40eaf783b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call out here is FS. Bc often if LTV isn't actionable it's bc what we need is FS!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stats and machine learning are built in!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LTV isn't actionable, it's usually bc what they actually need is feature selection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Will comment that we do not own these models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40eaf783b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40eaf783b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340c7254a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340c7254a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6340c725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6340c725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340c7254a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340c7254a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340c7254a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340c7254a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6340c7254a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6340c7254a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6340c7254a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6340c7254a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40eaf783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40eaf783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340c725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340c725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40eaf783b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640eaf783b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40eaf783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Comment here: -looking into the future -- can say oh hey burger king your goal was 150 million? With 95% accuracy, i can see that you are going to be $50 mm short of that if you keep things the same 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Points here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-basic output: blue box. Doing this with really high accuracy.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-segments, top 20%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-really high accuracy- about 90% accurate or higher.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-looking into the future - help with customer goal, use movies anywhere as an example</a:t>
            </a:r>
            <a:endParaRPr/>
          </a:p>
        </p:txBody>
      </p:sp>
      <p:sp>
        <p:nvSpPr>
          <p:cNvPr id="467" name="Google Shape;467;g640eaf783b_0_8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40eaf783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I'm calling out that you can use LTV to figure out the chance of churn. This will leave you room to segway into reegnagement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Point here: alot of ppeople think that LTV is just an acquisition play, but its also a retention play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g640eaf783b_0_15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40eaf78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Maybe also, only focusing on the top 20% of customers.</a:t>
            </a:r>
            <a:endParaRPr/>
          </a:p>
        </p:txBody>
      </p:sp>
      <p:sp>
        <p:nvSpPr>
          <p:cNvPr id="484" name="Google Shape;484;g640eaf783b_0_2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40eaf783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will comment here: how many of you know if an app or a web user is more valuable to your client? Now you know.</a:t>
            </a:r>
            <a:endParaRPr/>
          </a:p>
        </p:txBody>
      </p:sp>
      <p:sp>
        <p:nvSpPr>
          <p:cNvPr id="492" name="Google Shape;492;g640eaf783b_0_2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40eaf783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Movies anywhere is the example here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call out here is that we could also look at just app users, in addition to just looking at top 20% of customers.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see which types of movies bring in your best customers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g640eaf783b_0_3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40eaf783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Chance of churn= 1-p-alve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P-alive is their chance of coming </a:t>
            </a:r>
            <a:r>
              <a:rPr lang="en"/>
              <a:t>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call out here is that LTV can predict the chance of someone churning. Therefore we know who to retarget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Chance of churn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g640eaf783b_0_4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40eaf783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Now let’s look at most often purchased</a:t>
            </a:r>
            <a:endParaRPr/>
          </a:p>
        </p:txBody>
      </p:sp>
      <p:sp>
        <p:nvSpPr>
          <p:cNvPr id="518" name="Google Shape;518;g640eaf783b_0_5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" name="Google Shape;16;p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" name="Google Shape;96;p1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97" name="Google Shape;97;p1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1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1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9" name="Google Shape;109;p1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10" name="Google Shape;110;p1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1" name="Google Shape;111;p1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20" name="Google Shape;120;p1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7" name="Google Shape;137;p1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4" name="Google Shape;144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4" name="Google Shape;154;p1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7" name="Google Shape;157;p1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8" name="Google Shape;158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" name="Google Shape;159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2" name="Google Shape;172;p1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" name="Google Shape;173;p1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6" name="Google Shape;186;p1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87" name="Google Shape;187;p1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5" name="Google Shape;195;p2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6" name="Google Shape;196;p2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8" name="Google Shape;1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5" name="Google Shape;25;p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2" name="Google Shape;202;p2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08" name="Google Shape;208;p2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0" name="Google Shape;2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14" name="Google Shape;214;p2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216" name="Google Shape;21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22" name="Google Shape;222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9" name="Google Shape;229;p24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48" name="Google Shape;248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49" name="Google Shape;249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7" name="Google Shape;257;p2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0" name="Google Shape;260;p2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61" name="Google Shape;261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62" name="Google Shape;262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2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2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4" name="Google Shape;274;p2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5" name="Google Shape;275;p2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" name="Google Shape;283;p2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2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87" name="Google Shape;287;p2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8" name="Google Shape;288;p2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6" name="Google Shape;296;p30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3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01" name="Google Shape;301;p3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2" name="Google Shape;302;p3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" name="Google Shape;37;p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14" name="Google Shape;314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5" name="Google Shape;315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3" name="Google Shape;323;p3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6" name="Google Shape;326;p3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27" name="Google Shape;327;p3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28" name="Google Shape;328;p3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" name="Google Shape;336;p3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7" name="Google Shape;337;p3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34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345" name="Google Shape;345;p3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34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352" name="Google Shape;352;p34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0" name="Google Shape;360;p34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67" name="Google Shape;367;p3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68" name="Google Shape;368;p3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36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7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387" name="Google Shape;387;p3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8" name="Google Shape;388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396" name="Google Shape;396;p3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01" name="Google Shape;401;p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2" name="Google Shape;402;p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3" name="Google Shape;413;p3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4" name="Google Shape;414;p3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15" name="Google Shape;415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6" name="Google Shape;416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27" name="Google Shape;427;p4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8" name="Google Shape;428;p4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429" name="Google Shape;429;p4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0" name="Google Shape;430;p4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IF" type="obj">
  <p:cSld name="OBJECT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46" name="Google Shape;44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sp>
        <p:nvSpPr>
          <p:cNvPr id="447" name="Google Shape;4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5" name="Google Shape;45;p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6" name="Google Shape;46;p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57" name="Google Shape;57;p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" name="Google Shape;58;p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2" name="Google Shape;72;p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9" name="Google Shape;89;p1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91" name="Google Shape;9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CamDavidsonPilon/lifetimes" TargetMode="External"/><Relationship Id="rId4" Type="http://schemas.openxmlformats.org/officeDocument/2006/relationships/hyperlink" Target="https://github.com/CamDavidsonPilon/lifelines" TargetMode="External"/><Relationship Id="rId5" Type="http://schemas.openxmlformats.org/officeDocument/2006/relationships/hyperlink" Target="https://github.com/scikit-learn/scikit-lear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485175" y="3679630"/>
            <a:ext cx="8310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Sarah N </a:t>
            </a: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/ November 5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85175" y="2017750"/>
            <a:ext cx="8310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Demystifying value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485175" y="2888769"/>
            <a:ext cx="8310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The importance of lifetime value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814375" y="292125"/>
            <a:ext cx="1210200" cy="1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 txBox="1"/>
          <p:nvPr>
            <p:ph idx="4294967295" type="title"/>
          </p:nvPr>
        </p:nvSpPr>
        <p:spPr>
          <a:xfrm>
            <a:off x="454225" y="445025"/>
            <a:ext cx="8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2"/>
                </a:solidFill>
              </a:rPr>
              <a:t>Understanding</a:t>
            </a:r>
            <a:r>
              <a:rPr lang="en" sz="2600">
                <a:solidFill>
                  <a:schemeClr val="dk2"/>
                </a:solidFill>
              </a:rPr>
              <a:t> LTV allows you to segment your customer base, and tailor your approach.</a:t>
            </a:r>
            <a:endParaRPr/>
          </a:p>
        </p:txBody>
      </p:sp>
      <p:sp>
        <p:nvSpPr>
          <p:cNvPr id="529" name="Google Shape;529;p56"/>
          <p:cNvSpPr/>
          <p:nvPr/>
        </p:nvSpPr>
        <p:spPr>
          <a:xfrm>
            <a:off x="3534675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6"/>
          <p:cNvSpPr/>
          <p:nvPr/>
        </p:nvSpPr>
        <p:spPr>
          <a:xfrm>
            <a:off x="3749655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6"/>
          <p:cNvSpPr/>
          <p:nvPr/>
        </p:nvSpPr>
        <p:spPr>
          <a:xfrm>
            <a:off x="3964636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6"/>
          <p:cNvSpPr/>
          <p:nvPr/>
        </p:nvSpPr>
        <p:spPr>
          <a:xfrm>
            <a:off x="4179616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6"/>
          <p:cNvSpPr/>
          <p:nvPr/>
        </p:nvSpPr>
        <p:spPr>
          <a:xfrm>
            <a:off x="4394597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6"/>
          <p:cNvSpPr/>
          <p:nvPr/>
        </p:nvSpPr>
        <p:spPr>
          <a:xfrm>
            <a:off x="4609578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6"/>
          <p:cNvSpPr/>
          <p:nvPr/>
        </p:nvSpPr>
        <p:spPr>
          <a:xfrm>
            <a:off x="4824558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6"/>
          <p:cNvSpPr/>
          <p:nvPr/>
        </p:nvSpPr>
        <p:spPr>
          <a:xfrm>
            <a:off x="5039539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6"/>
          <p:cNvSpPr/>
          <p:nvPr/>
        </p:nvSpPr>
        <p:spPr>
          <a:xfrm>
            <a:off x="5254519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6"/>
          <p:cNvSpPr/>
          <p:nvPr/>
        </p:nvSpPr>
        <p:spPr>
          <a:xfrm>
            <a:off x="5469500" y="2519176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6"/>
          <p:cNvSpPr/>
          <p:nvPr/>
        </p:nvSpPr>
        <p:spPr>
          <a:xfrm>
            <a:off x="3534675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6"/>
          <p:cNvSpPr/>
          <p:nvPr/>
        </p:nvSpPr>
        <p:spPr>
          <a:xfrm>
            <a:off x="3749655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6"/>
          <p:cNvSpPr/>
          <p:nvPr/>
        </p:nvSpPr>
        <p:spPr>
          <a:xfrm>
            <a:off x="3964636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6"/>
          <p:cNvSpPr/>
          <p:nvPr/>
        </p:nvSpPr>
        <p:spPr>
          <a:xfrm>
            <a:off x="4179616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56"/>
          <p:cNvSpPr/>
          <p:nvPr/>
        </p:nvSpPr>
        <p:spPr>
          <a:xfrm>
            <a:off x="4394597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4609578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4824558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6"/>
          <p:cNvSpPr/>
          <p:nvPr/>
        </p:nvSpPr>
        <p:spPr>
          <a:xfrm>
            <a:off x="5039539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6"/>
          <p:cNvSpPr/>
          <p:nvPr/>
        </p:nvSpPr>
        <p:spPr>
          <a:xfrm>
            <a:off x="5254519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56"/>
          <p:cNvSpPr/>
          <p:nvPr/>
        </p:nvSpPr>
        <p:spPr>
          <a:xfrm>
            <a:off x="5469500" y="278186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6"/>
          <p:cNvSpPr/>
          <p:nvPr/>
        </p:nvSpPr>
        <p:spPr>
          <a:xfrm>
            <a:off x="3534675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3749655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3964636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6"/>
          <p:cNvSpPr/>
          <p:nvPr/>
        </p:nvSpPr>
        <p:spPr>
          <a:xfrm>
            <a:off x="4179616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6"/>
          <p:cNvSpPr/>
          <p:nvPr/>
        </p:nvSpPr>
        <p:spPr>
          <a:xfrm>
            <a:off x="4394597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6"/>
          <p:cNvSpPr/>
          <p:nvPr/>
        </p:nvSpPr>
        <p:spPr>
          <a:xfrm>
            <a:off x="4609578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6"/>
          <p:cNvSpPr/>
          <p:nvPr/>
        </p:nvSpPr>
        <p:spPr>
          <a:xfrm>
            <a:off x="4824558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6"/>
          <p:cNvSpPr/>
          <p:nvPr/>
        </p:nvSpPr>
        <p:spPr>
          <a:xfrm>
            <a:off x="5039539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6"/>
          <p:cNvSpPr/>
          <p:nvPr/>
        </p:nvSpPr>
        <p:spPr>
          <a:xfrm>
            <a:off x="5254519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5469500" y="3044553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6"/>
          <p:cNvSpPr/>
          <p:nvPr/>
        </p:nvSpPr>
        <p:spPr>
          <a:xfrm>
            <a:off x="3534675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6"/>
          <p:cNvSpPr/>
          <p:nvPr/>
        </p:nvSpPr>
        <p:spPr>
          <a:xfrm>
            <a:off x="3749655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56"/>
          <p:cNvSpPr/>
          <p:nvPr/>
        </p:nvSpPr>
        <p:spPr>
          <a:xfrm>
            <a:off x="3964636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6"/>
          <p:cNvSpPr/>
          <p:nvPr/>
        </p:nvSpPr>
        <p:spPr>
          <a:xfrm>
            <a:off x="4179616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56"/>
          <p:cNvSpPr/>
          <p:nvPr/>
        </p:nvSpPr>
        <p:spPr>
          <a:xfrm>
            <a:off x="4394597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56"/>
          <p:cNvSpPr/>
          <p:nvPr/>
        </p:nvSpPr>
        <p:spPr>
          <a:xfrm>
            <a:off x="4609578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56"/>
          <p:cNvSpPr/>
          <p:nvPr/>
        </p:nvSpPr>
        <p:spPr>
          <a:xfrm>
            <a:off x="4824558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5039539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6"/>
          <p:cNvSpPr/>
          <p:nvPr/>
        </p:nvSpPr>
        <p:spPr>
          <a:xfrm>
            <a:off x="5254519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6"/>
          <p:cNvSpPr/>
          <p:nvPr/>
        </p:nvSpPr>
        <p:spPr>
          <a:xfrm>
            <a:off x="5469500" y="3307241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6"/>
          <p:cNvSpPr/>
          <p:nvPr/>
        </p:nvSpPr>
        <p:spPr>
          <a:xfrm>
            <a:off x="3534675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6"/>
          <p:cNvSpPr/>
          <p:nvPr/>
        </p:nvSpPr>
        <p:spPr>
          <a:xfrm>
            <a:off x="3749655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6"/>
          <p:cNvSpPr/>
          <p:nvPr/>
        </p:nvSpPr>
        <p:spPr>
          <a:xfrm>
            <a:off x="3964636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56"/>
          <p:cNvSpPr/>
          <p:nvPr/>
        </p:nvSpPr>
        <p:spPr>
          <a:xfrm>
            <a:off x="4179616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56"/>
          <p:cNvSpPr/>
          <p:nvPr/>
        </p:nvSpPr>
        <p:spPr>
          <a:xfrm>
            <a:off x="4394597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6"/>
          <p:cNvSpPr/>
          <p:nvPr/>
        </p:nvSpPr>
        <p:spPr>
          <a:xfrm>
            <a:off x="4609578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6"/>
          <p:cNvSpPr/>
          <p:nvPr/>
        </p:nvSpPr>
        <p:spPr>
          <a:xfrm>
            <a:off x="4824558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6"/>
          <p:cNvSpPr/>
          <p:nvPr/>
        </p:nvSpPr>
        <p:spPr>
          <a:xfrm>
            <a:off x="5039539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6"/>
          <p:cNvSpPr/>
          <p:nvPr/>
        </p:nvSpPr>
        <p:spPr>
          <a:xfrm>
            <a:off x="5254519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6"/>
          <p:cNvSpPr/>
          <p:nvPr/>
        </p:nvSpPr>
        <p:spPr>
          <a:xfrm>
            <a:off x="5469500" y="3569929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56"/>
          <p:cNvSpPr/>
          <p:nvPr/>
        </p:nvSpPr>
        <p:spPr>
          <a:xfrm>
            <a:off x="3534675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6"/>
          <p:cNvSpPr/>
          <p:nvPr/>
        </p:nvSpPr>
        <p:spPr>
          <a:xfrm>
            <a:off x="3749655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6"/>
          <p:cNvSpPr/>
          <p:nvPr/>
        </p:nvSpPr>
        <p:spPr>
          <a:xfrm>
            <a:off x="3964636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56"/>
          <p:cNvSpPr/>
          <p:nvPr/>
        </p:nvSpPr>
        <p:spPr>
          <a:xfrm>
            <a:off x="4179616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6"/>
          <p:cNvSpPr/>
          <p:nvPr/>
        </p:nvSpPr>
        <p:spPr>
          <a:xfrm>
            <a:off x="4394597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6"/>
          <p:cNvSpPr/>
          <p:nvPr/>
        </p:nvSpPr>
        <p:spPr>
          <a:xfrm>
            <a:off x="4609578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6"/>
          <p:cNvSpPr/>
          <p:nvPr/>
        </p:nvSpPr>
        <p:spPr>
          <a:xfrm>
            <a:off x="4824558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6"/>
          <p:cNvSpPr/>
          <p:nvPr/>
        </p:nvSpPr>
        <p:spPr>
          <a:xfrm>
            <a:off x="5039539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6"/>
          <p:cNvSpPr/>
          <p:nvPr/>
        </p:nvSpPr>
        <p:spPr>
          <a:xfrm>
            <a:off x="5254519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6"/>
          <p:cNvSpPr/>
          <p:nvPr/>
        </p:nvSpPr>
        <p:spPr>
          <a:xfrm>
            <a:off x="5469500" y="3832617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6"/>
          <p:cNvSpPr/>
          <p:nvPr/>
        </p:nvSpPr>
        <p:spPr>
          <a:xfrm>
            <a:off x="3534675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56"/>
          <p:cNvSpPr/>
          <p:nvPr/>
        </p:nvSpPr>
        <p:spPr>
          <a:xfrm>
            <a:off x="3749655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6"/>
          <p:cNvSpPr/>
          <p:nvPr/>
        </p:nvSpPr>
        <p:spPr>
          <a:xfrm>
            <a:off x="3964636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6"/>
          <p:cNvSpPr/>
          <p:nvPr/>
        </p:nvSpPr>
        <p:spPr>
          <a:xfrm>
            <a:off x="4179616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56"/>
          <p:cNvSpPr/>
          <p:nvPr/>
        </p:nvSpPr>
        <p:spPr>
          <a:xfrm>
            <a:off x="4394597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6"/>
          <p:cNvSpPr/>
          <p:nvPr/>
        </p:nvSpPr>
        <p:spPr>
          <a:xfrm>
            <a:off x="4609578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6"/>
          <p:cNvSpPr/>
          <p:nvPr/>
        </p:nvSpPr>
        <p:spPr>
          <a:xfrm>
            <a:off x="4824558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6"/>
          <p:cNvSpPr/>
          <p:nvPr/>
        </p:nvSpPr>
        <p:spPr>
          <a:xfrm>
            <a:off x="5039539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5254519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5469500" y="4095305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EA43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6"/>
          <p:cNvSpPr/>
          <p:nvPr/>
        </p:nvSpPr>
        <p:spPr>
          <a:xfrm>
            <a:off x="3534675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56"/>
          <p:cNvSpPr/>
          <p:nvPr/>
        </p:nvSpPr>
        <p:spPr>
          <a:xfrm>
            <a:off x="3749655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6"/>
          <p:cNvSpPr/>
          <p:nvPr/>
        </p:nvSpPr>
        <p:spPr>
          <a:xfrm>
            <a:off x="3964636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56"/>
          <p:cNvSpPr/>
          <p:nvPr/>
        </p:nvSpPr>
        <p:spPr>
          <a:xfrm>
            <a:off x="4179616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56"/>
          <p:cNvSpPr/>
          <p:nvPr/>
        </p:nvSpPr>
        <p:spPr>
          <a:xfrm>
            <a:off x="4394597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6"/>
          <p:cNvSpPr/>
          <p:nvPr/>
        </p:nvSpPr>
        <p:spPr>
          <a:xfrm>
            <a:off x="4609578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6"/>
          <p:cNvSpPr/>
          <p:nvPr/>
        </p:nvSpPr>
        <p:spPr>
          <a:xfrm>
            <a:off x="4824558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6"/>
          <p:cNvSpPr/>
          <p:nvPr/>
        </p:nvSpPr>
        <p:spPr>
          <a:xfrm>
            <a:off x="5039539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6"/>
          <p:cNvSpPr/>
          <p:nvPr/>
        </p:nvSpPr>
        <p:spPr>
          <a:xfrm>
            <a:off x="5254519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6"/>
          <p:cNvSpPr/>
          <p:nvPr/>
        </p:nvSpPr>
        <p:spPr>
          <a:xfrm>
            <a:off x="5469500" y="1993800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48A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56"/>
          <p:cNvSpPr/>
          <p:nvPr/>
        </p:nvSpPr>
        <p:spPr>
          <a:xfrm>
            <a:off x="3534675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6"/>
          <p:cNvSpPr/>
          <p:nvPr/>
        </p:nvSpPr>
        <p:spPr>
          <a:xfrm>
            <a:off x="3749655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6"/>
          <p:cNvSpPr/>
          <p:nvPr/>
        </p:nvSpPr>
        <p:spPr>
          <a:xfrm>
            <a:off x="3964636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6"/>
          <p:cNvSpPr/>
          <p:nvPr/>
        </p:nvSpPr>
        <p:spPr>
          <a:xfrm>
            <a:off x="4179616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56"/>
          <p:cNvSpPr/>
          <p:nvPr/>
        </p:nvSpPr>
        <p:spPr>
          <a:xfrm>
            <a:off x="4394597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6"/>
          <p:cNvSpPr/>
          <p:nvPr/>
        </p:nvSpPr>
        <p:spPr>
          <a:xfrm>
            <a:off x="4609578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6"/>
          <p:cNvSpPr/>
          <p:nvPr/>
        </p:nvSpPr>
        <p:spPr>
          <a:xfrm>
            <a:off x="4824558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6"/>
          <p:cNvSpPr/>
          <p:nvPr/>
        </p:nvSpPr>
        <p:spPr>
          <a:xfrm>
            <a:off x="5039539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6"/>
          <p:cNvSpPr/>
          <p:nvPr/>
        </p:nvSpPr>
        <p:spPr>
          <a:xfrm>
            <a:off x="5254519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6"/>
          <p:cNvSpPr/>
          <p:nvPr/>
        </p:nvSpPr>
        <p:spPr>
          <a:xfrm>
            <a:off x="5469500" y="2256488"/>
            <a:ext cx="181799" cy="176794"/>
          </a:xfrm>
          <a:custGeom>
            <a:rect b="b" l="l" r="r" t="t"/>
            <a:pathLst>
              <a:path extrusionOk="0" h="847" w="851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9" name="Google Shape;619;p56"/>
          <p:cNvGrpSpPr/>
          <p:nvPr/>
        </p:nvGrpSpPr>
        <p:grpSpPr>
          <a:xfrm>
            <a:off x="6457200" y="1939900"/>
            <a:ext cx="2493225" cy="1779350"/>
            <a:chOff x="6457200" y="1330300"/>
            <a:chExt cx="2493225" cy="1779350"/>
          </a:xfrm>
        </p:grpSpPr>
        <p:sp>
          <p:nvSpPr>
            <p:cNvPr id="620" name="Google Shape;620;p56"/>
            <p:cNvSpPr txBox="1"/>
            <p:nvPr/>
          </p:nvSpPr>
          <p:spPr>
            <a:xfrm>
              <a:off x="6900525" y="2373450"/>
              <a:ext cx="2049900" cy="7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Likely to churn,</a:t>
              </a:r>
              <a:r>
                <a:rPr lang="en" sz="1800"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" sz="1800">
                  <a:solidFill>
                    <a:srgbClr val="EA4335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incentivise</a:t>
              </a:r>
              <a:endParaRPr sz="1800">
                <a:solidFill>
                  <a:srgbClr val="EA4335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21" name="Google Shape;621;p56"/>
            <p:cNvSpPr txBox="1"/>
            <p:nvPr/>
          </p:nvSpPr>
          <p:spPr>
            <a:xfrm>
              <a:off x="6457200" y="1330300"/>
              <a:ext cx="2340900" cy="91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Good traction,</a:t>
              </a:r>
              <a:r>
                <a:rPr lang="en" sz="1800"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" sz="1800">
                  <a:solidFill>
                    <a:srgbClr val="34A85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engage</a:t>
              </a:r>
              <a:r>
                <a:rPr lang="en" sz="1800"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" sz="1800">
                  <a:solidFill>
                    <a:srgbClr val="666666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&amp; </a:t>
              </a:r>
              <a:r>
                <a:rPr lang="en" sz="1800">
                  <a:solidFill>
                    <a:srgbClr val="34A853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upsell</a:t>
              </a:r>
              <a:endParaRPr sz="1800">
                <a:solidFill>
                  <a:srgbClr val="34A853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622" name="Google Shape;622;p56"/>
          <p:cNvSpPr txBox="1"/>
          <p:nvPr/>
        </p:nvSpPr>
        <p:spPr>
          <a:xfrm>
            <a:off x="785375" y="3695575"/>
            <a:ext cx="2404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800"/>
                </a:solidFill>
                <a:latin typeface="Roboto Light"/>
                <a:ea typeface="Roboto Light"/>
                <a:cs typeface="Roboto Light"/>
                <a:sym typeface="Roboto Light"/>
              </a:rPr>
              <a:t>Activate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inactive customers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3" name="Google Shape;623;p56"/>
          <p:cNvSpPr txBox="1"/>
          <p:nvPr/>
        </p:nvSpPr>
        <p:spPr>
          <a:xfrm>
            <a:off x="579100" y="1965225"/>
            <a:ext cx="2165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</a:rPr>
              <a:t>Acquire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more 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who </a:t>
            </a:r>
            <a:r>
              <a:rPr i="1"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act</a:t>
            </a:r>
            <a:r>
              <a:rPr lang="en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like them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4" name="Google Shape;62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3501541">
            <a:off x="5994909" y="3653475"/>
            <a:ext cx="739999" cy="63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8373366">
            <a:off x="2511089" y="1755309"/>
            <a:ext cx="734388" cy="65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7002501">
            <a:off x="2418272" y="3331223"/>
            <a:ext cx="590055" cy="65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3682038">
            <a:off x="5842481" y="2579795"/>
            <a:ext cx="739994" cy="6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6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7"/>
          <p:cNvSpPr/>
          <p:nvPr/>
        </p:nvSpPr>
        <p:spPr>
          <a:xfrm>
            <a:off x="431114" y="494972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Tools for </a:t>
            </a:r>
            <a:r>
              <a:rPr lang="en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LTV</a:t>
            </a:r>
            <a:r>
              <a:rPr lang="en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 Modeling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634" name="Google Shape;634;p57"/>
          <p:cNvGraphicFramePr/>
          <p:nvPr/>
        </p:nvGraphicFramePr>
        <p:xfrm>
          <a:off x="371250" y="178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{1E2CEAD0-42D3-4BF9-B3F6-2AEEEEB4018A}</a:tableStyleId>
              </a:tblPr>
              <a:tblGrid>
                <a:gridCol w="2800500"/>
                <a:gridCol w="2800500"/>
                <a:gridCol w="2800500"/>
              </a:tblGrid>
              <a:tr h="51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BTYD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Survival Analysis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285F4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Feature Selection</a:t>
                      </a:r>
                      <a:endParaRPr b="1">
                        <a:solidFill>
                          <a:srgbClr val="4285F4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recency/frequency/value models to extrapolate lifetime value in non-contractual setting. 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lifetimes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predictors to determine probability at time </a:t>
                      </a:r>
                      <a:r>
                        <a:rPr i="1"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 </a:t>
                      </a: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 user’s subscription being “alive”. 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lifelines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Determine the most important in-app actions that correlate with lifetime value. 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scikit-learn</a:t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5" name="Google Shape;635;p57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8"/>
          <p:cNvSpPr txBox="1"/>
          <p:nvPr/>
        </p:nvSpPr>
        <p:spPr>
          <a:xfrm>
            <a:off x="5045275" y="1017975"/>
            <a:ext cx="5143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 txBox="1"/>
          <p:nvPr/>
        </p:nvSpPr>
        <p:spPr>
          <a:xfrm>
            <a:off x="514501" y="199325"/>
            <a:ext cx="86295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AB63"/>
                </a:solidFill>
                <a:latin typeface="Roboto"/>
                <a:ea typeface="Roboto"/>
                <a:cs typeface="Roboto"/>
                <a:sym typeface="Roboto"/>
              </a:rPr>
              <a:t>What data is needed for pLTV</a:t>
            </a:r>
            <a:endParaRPr sz="2800">
              <a:solidFill>
                <a:srgbClr val="00AB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AB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2" name="Google Shape;6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74" y="1430275"/>
            <a:ext cx="1535225" cy="16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400" y="1385301"/>
            <a:ext cx="1535226" cy="15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950" y="1298388"/>
            <a:ext cx="1752100" cy="17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8"/>
          <p:cNvSpPr txBox="1"/>
          <p:nvPr/>
        </p:nvSpPr>
        <p:spPr>
          <a:xfrm>
            <a:off x="304038" y="3346350"/>
            <a:ext cx="19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Unique identifier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58"/>
          <p:cNvSpPr txBox="1"/>
          <p:nvPr/>
        </p:nvSpPr>
        <p:spPr>
          <a:xfrm>
            <a:off x="7079395" y="3291538"/>
            <a:ext cx="19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Transaction value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58"/>
          <p:cNvSpPr txBox="1"/>
          <p:nvPr/>
        </p:nvSpPr>
        <p:spPr>
          <a:xfrm>
            <a:off x="4659710" y="3334312"/>
            <a:ext cx="19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Date of transaction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8" name="Google Shape;64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350" y="1430275"/>
            <a:ext cx="1566425" cy="15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8"/>
          <p:cNvSpPr txBox="1"/>
          <p:nvPr/>
        </p:nvSpPr>
        <p:spPr>
          <a:xfrm>
            <a:off x="2461950" y="3334312"/>
            <a:ext cx="19953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Install Date 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58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 work worth it? </a:t>
            </a:r>
            <a:endParaRPr/>
          </a:p>
        </p:txBody>
      </p:sp>
      <p:sp>
        <p:nvSpPr>
          <p:cNvPr id="656" name="Google Shape;656;p59"/>
          <p:cNvSpPr/>
          <p:nvPr/>
        </p:nvSpPr>
        <p:spPr>
          <a:xfrm>
            <a:off x="4448250" y="2111400"/>
            <a:ext cx="8571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1" sz="6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59"/>
          <p:cNvSpPr/>
          <p:nvPr/>
        </p:nvSpPr>
        <p:spPr>
          <a:xfrm>
            <a:off x="5602800" y="1402950"/>
            <a:ext cx="2810700" cy="23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Roboto"/>
                <a:ea typeface="Roboto"/>
                <a:cs typeface="Roboto"/>
                <a:sym typeface="Roboto"/>
              </a:rPr>
              <a:t>it’s not as hard as it used to be</a:t>
            </a:r>
            <a:endParaRPr i="1"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59"/>
          <p:cNvSpPr/>
          <p:nvPr/>
        </p:nvSpPr>
        <p:spPr>
          <a:xfrm>
            <a:off x="314525" y="1378625"/>
            <a:ext cx="36603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Better decide who to target and who to exclude from targeting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Refine product/service offering to highest value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Determine most 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efficient</a:t>
            </a: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 way to drive customer loyalty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i="1" lang="en" sz="1600">
                <a:latin typeface="Roboto"/>
                <a:ea typeface="Roboto"/>
                <a:cs typeface="Roboto"/>
                <a:sym typeface="Roboto"/>
              </a:rPr>
              <a:t>Waste fewer marketing dollars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59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inputs to a good CLV model</a:t>
            </a:r>
            <a:endParaRPr/>
          </a:p>
        </p:txBody>
      </p:sp>
      <p:sp>
        <p:nvSpPr>
          <p:cNvPr id="665" name="Google Shape;665;p60"/>
          <p:cNvSpPr/>
          <p:nvPr/>
        </p:nvSpPr>
        <p:spPr>
          <a:xfrm>
            <a:off x="8070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First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 Install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Subscription Sign Up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Submitted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60"/>
          <p:cNvSpPr/>
          <p:nvPr/>
        </p:nvSpPr>
        <p:spPr>
          <a:xfrm>
            <a:off x="35693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Repeat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Paid Action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Upgrade Subscription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Closed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Approval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60"/>
          <p:cNvSpPr/>
          <p:nvPr/>
        </p:nvSpPr>
        <p:spPr>
          <a:xfrm>
            <a:off x="6260975" y="2376625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Long term spend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Churn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8" name="Google Shape;668;p60"/>
          <p:cNvCxnSpPr/>
          <p:nvPr/>
        </p:nvCxnSpPr>
        <p:spPr>
          <a:xfrm flipH="1" rot="10800000">
            <a:off x="1630399" y="1516377"/>
            <a:ext cx="64974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69" name="Google Shape;669;p60"/>
          <p:cNvSpPr txBox="1"/>
          <p:nvPr/>
        </p:nvSpPr>
        <p:spPr>
          <a:xfrm>
            <a:off x="7171225" y="1666275"/>
            <a:ext cx="2009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High Value Customer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2253185" y="119007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0"/>
          <p:cNvSpPr/>
          <p:nvPr/>
        </p:nvSpPr>
        <p:spPr>
          <a:xfrm>
            <a:off x="2371904" y="119007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0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0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0"/>
          <p:cNvSpPr/>
          <p:nvPr/>
        </p:nvSpPr>
        <p:spPr>
          <a:xfrm>
            <a:off x="2164902" y="131160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0"/>
          <p:cNvSpPr/>
          <p:nvPr/>
        </p:nvSpPr>
        <p:spPr>
          <a:xfrm>
            <a:off x="2581065" y="176124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0"/>
          <p:cNvSpPr/>
          <p:nvPr/>
        </p:nvSpPr>
        <p:spPr>
          <a:xfrm>
            <a:off x="2381186" y="137025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0"/>
          <p:cNvSpPr/>
          <p:nvPr/>
        </p:nvSpPr>
        <p:spPr>
          <a:xfrm>
            <a:off x="2164902" y="131160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0"/>
          <p:cNvSpPr/>
          <p:nvPr/>
        </p:nvSpPr>
        <p:spPr>
          <a:xfrm>
            <a:off x="2164902" y="175459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0"/>
          <p:cNvSpPr/>
          <p:nvPr/>
        </p:nvSpPr>
        <p:spPr>
          <a:xfrm>
            <a:off x="4603748" y="1199850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0"/>
          <p:cNvSpPr/>
          <p:nvPr/>
        </p:nvSpPr>
        <p:spPr>
          <a:xfrm>
            <a:off x="4722467" y="1199850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0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0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0"/>
          <p:cNvSpPr/>
          <p:nvPr/>
        </p:nvSpPr>
        <p:spPr>
          <a:xfrm>
            <a:off x="4515464" y="1321380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0"/>
          <p:cNvSpPr/>
          <p:nvPr/>
        </p:nvSpPr>
        <p:spPr>
          <a:xfrm>
            <a:off x="4931627" y="1771019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0"/>
          <p:cNvSpPr/>
          <p:nvPr/>
        </p:nvSpPr>
        <p:spPr>
          <a:xfrm>
            <a:off x="4731748" y="1380028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0"/>
          <p:cNvSpPr/>
          <p:nvPr/>
        </p:nvSpPr>
        <p:spPr>
          <a:xfrm>
            <a:off x="4515464" y="1321380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0"/>
          <p:cNvSpPr/>
          <p:nvPr/>
        </p:nvSpPr>
        <p:spPr>
          <a:xfrm>
            <a:off x="4515464" y="1764368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0"/>
          <p:cNvSpPr/>
          <p:nvPr/>
        </p:nvSpPr>
        <p:spPr>
          <a:xfrm>
            <a:off x="6267285" y="119662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0"/>
          <p:cNvSpPr/>
          <p:nvPr/>
        </p:nvSpPr>
        <p:spPr>
          <a:xfrm>
            <a:off x="6386004" y="119662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0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0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0"/>
          <p:cNvSpPr/>
          <p:nvPr/>
        </p:nvSpPr>
        <p:spPr>
          <a:xfrm>
            <a:off x="6179002" y="131815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0"/>
          <p:cNvSpPr/>
          <p:nvPr/>
        </p:nvSpPr>
        <p:spPr>
          <a:xfrm>
            <a:off x="6595165" y="176779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0"/>
          <p:cNvSpPr/>
          <p:nvPr/>
        </p:nvSpPr>
        <p:spPr>
          <a:xfrm>
            <a:off x="6395286" y="137680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0"/>
          <p:cNvSpPr/>
          <p:nvPr/>
        </p:nvSpPr>
        <p:spPr>
          <a:xfrm>
            <a:off x="6179002" y="131815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0"/>
          <p:cNvSpPr/>
          <p:nvPr/>
        </p:nvSpPr>
        <p:spPr>
          <a:xfrm>
            <a:off x="6179002" y="176114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6" y="858054"/>
            <a:ext cx="930350" cy="13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0"/>
          <p:cNvSpPr/>
          <p:nvPr/>
        </p:nvSpPr>
        <p:spPr>
          <a:xfrm>
            <a:off x="8070252" y="1307544"/>
            <a:ext cx="264664" cy="423677"/>
          </a:xfrm>
          <a:custGeom>
            <a:rect b="b" l="l" r="r" t="t"/>
            <a:pathLst>
              <a:path extrusionOk="0" h="863" w="539">
                <a:moveTo>
                  <a:pt x="270" y="0"/>
                </a:moveTo>
                <a:lnTo>
                  <a:pt x="216" y="11"/>
                </a:lnTo>
                <a:lnTo>
                  <a:pt x="151" y="33"/>
                </a:lnTo>
                <a:lnTo>
                  <a:pt x="108" y="65"/>
                </a:lnTo>
                <a:lnTo>
                  <a:pt x="65" y="108"/>
                </a:lnTo>
                <a:lnTo>
                  <a:pt x="32" y="151"/>
                </a:lnTo>
                <a:lnTo>
                  <a:pt x="11" y="205"/>
                </a:lnTo>
                <a:lnTo>
                  <a:pt x="0" y="270"/>
                </a:lnTo>
                <a:lnTo>
                  <a:pt x="11" y="323"/>
                </a:lnTo>
                <a:lnTo>
                  <a:pt x="32" y="388"/>
                </a:lnTo>
                <a:lnTo>
                  <a:pt x="86" y="474"/>
                </a:lnTo>
                <a:lnTo>
                  <a:pt x="151" y="582"/>
                </a:lnTo>
                <a:lnTo>
                  <a:pt x="216" y="701"/>
                </a:lnTo>
                <a:lnTo>
                  <a:pt x="248" y="765"/>
                </a:lnTo>
                <a:lnTo>
                  <a:pt x="259" y="841"/>
                </a:lnTo>
                <a:lnTo>
                  <a:pt x="270" y="862"/>
                </a:lnTo>
                <a:lnTo>
                  <a:pt x="313" y="744"/>
                </a:lnTo>
                <a:lnTo>
                  <a:pt x="366" y="636"/>
                </a:lnTo>
                <a:lnTo>
                  <a:pt x="431" y="517"/>
                </a:lnTo>
                <a:lnTo>
                  <a:pt x="507" y="388"/>
                </a:lnTo>
                <a:lnTo>
                  <a:pt x="528" y="345"/>
                </a:lnTo>
                <a:lnTo>
                  <a:pt x="539" y="291"/>
                </a:lnTo>
                <a:lnTo>
                  <a:pt x="539" y="248"/>
                </a:lnTo>
                <a:lnTo>
                  <a:pt x="528" y="194"/>
                </a:lnTo>
                <a:lnTo>
                  <a:pt x="507" y="151"/>
                </a:lnTo>
                <a:lnTo>
                  <a:pt x="485" y="108"/>
                </a:lnTo>
                <a:lnTo>
                  <a:pt x="453" y="76"/>
                </a:lnTo>
                <a:lnTo>
                  <a:pt x="410" y="43"/>
                </a:lnTo>
                <a:lnTo>
                  <a:pt x="366" y="22"/>
                </a:lnTo>
                <a:lnTo>
                  <a:pt x="313" y="11"/>
                </a:lnTo>
                <a:lnTo>
                  <a:pt x="270" y="0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0"/>
          <p:cNvSpPr/>
          <p:nvPr/>
        </p:nvSpPr>
        <p:spPr>
          <a:xfrm>
            <a:off x="8144945" y="1388900"/>
            <a:ext cx="132577" cy="127643"/>
          </a:xfrm>
          <a:custGeom>
            <a:rect b="b" l="l" r="r" t="t"/>
            <a:pathLst>
              <a:path extrusionOk="0" h="260" w="270">
                <a:moveTo>
                  <a:pt x="130" y="1"/>
                </a:moveTo>
                <a:lnTo>
                  <a:pt x="97" y="97"/>
                </a:lnTo>
                <a:lnTo>
                  <a:pt x="0" y="108"/>
                </a:lnTo>
                <a:lnTo>
                  <a:pt x="76" y="162"/>
                </a:lnTo>
                <a:lnTo>
                  <a:pt x="54" y="259"/>
                </a:lnTo>
                <a:lnTo>
                  <a:pt x="130" y="216"/>
                </a:lnTo>
                <a:lnTo>
                  <a:pt x="216" y="259"/>
                </a:lnTo>
                <a:lnTo>
                  <a:pt x="194" y="162"/>
                </a:lnTo>
                <a:lnTo>
                  <a:pt x="270" y="97"/>
                </a:lnTo>
                <a:lnTo>
                  <a:pt x="173" y="97"/>
                </a:lnTo>
                <a:lnTo>
                  <a:pt x="1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0" name="Google Shape;700;p60"/>
          <p:cNvCxnSpPr/>
          <p:nvPr/>
        </p:nvCxnSpPr>
        <p:spPr>
          <a:xfrm>
            <a:off x="35780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60"/>
          <p:cNvCxnSpPr/>
          <p:nvPr/>
        </p:nvCxnSpPr>
        <p:spPr>
          <a:xfrm>
            <a:off x="62308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60"/>
          <p:cNvSpPr txBox="1"/>
          <p:nvPr/>
        </p:nvSpPr>
        <p:spPr>
          <a:xfrm>
            <a:off x="1169950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Acquisition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3" name="Google Shape;703;p60"/>
          <p:cNvSpPr txBox="1"/>
          <p:nvPr/>
        </p:nvSpPr>
        <p:spPr>
          <a:xfrm>
            <a:off x="3911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Development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4" name="Google Shape;704;p60"/>
          <p:cNvSpPr txBox="1"/>
          <p:nvPr/>
        </p:nvSpPr>
        <p:spPr>
          <a:xfrm>
            <a:off x="6578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5" name="Google Shape;705;p60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inputs to a good CLV model</a:t>
            </a:r>
            <a:endParaRPr/>
          </a:p>
        </p:txBody>
      </p:sp>
      <p:sp>
        <p:nvSpPr>
          <p:cNvPr id="711" name="Google Shape;711;p61"/>
          <p:cNvSpPr/>
          <p:nvPr/>
        </p:nvSpPr>
        <p:spPr>
          <a:xfrm>
            <a:off x="8070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First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 Install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Subscription Sign Up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Submitted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61"/>
          <p:cNvSpPr/>
          <p:nvPr/>
        </p:nvSpPr>
        <p:spPr>
          <a:xfrm>
            <a:off x="35693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Repeat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Paid Action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Upgrade Subscription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Closed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Approval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6260975" y="2376625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Long term spend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Churn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4" name="Google Shape;714;p61"/>
          <p:cNvCxnSpPr/>
          <p:nvPr/>
        </p:nvCxnSpPr>
        <p:spPr>
          <a:xfrm flipH="1" rot="10800000">
            <a:off x="1630399" y="1516377"/>
            <a:ext cx="64974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15" name="Google Shape;715;p61"/>
          <p:cNvSpPr txBox="1"/>
          <p:nvPr/>
        </p:nvSpPr>
        <p:spPr>
          <a:xfrm>
            <a:off x="7171225" y="1666275"/>
            <a:ext cx="2009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High Value Customer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2253185" y="119007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1"/>
          <p:cNvSpPr/>
          <p:nvPr/>
        </p:nvSpPr>
        <p:spPr>
          <a:xfrm>
            <a:off x="2371904" y="119007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1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1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1"/>
          <p:cNvSpPr/>
          <p:nvPr/>
        </p:nvSpPr>
        <p:spPr>
          <a:xfrm>
            <a:off x="2164902" y="131160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2581065" y="176124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2381186" y="137025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1"/>
          <p:cNvSpPr/>
          <p:nvPr/>
        </p:nvSpPr>
        <p:spPr>
          <a:xfrm>
            <a:off x="2164902" y="131160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1"/>
          <p:cNvSpPr/>
          <p:nvPr/>
        </p:nvSpPr>
        <p:spPr>
          <a:xfrm>
            <a:off x="2164902" y="175459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1"/>
          <p:cNvSpPr/>
          <p:nvPr/>
        </p:nvSpPr>
        <p:spPr>
          <a:xfrm>
            <a:off x="4603748" y="1199850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1"/>
          <p:cNvSpPr/>
          <p:nvPr/>
        </p:nvSpPr>
        <p:spPr>
          <a:xfrm>
            <a:off x="4722467" y="1199850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1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1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1"/>
          <p:cNvSpPr/>
          <p:nvPr/>
        </p:nvSpPr>
        <p:spPr>
          <a:xfrm>
            <a:off x="4515464" y="1321380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1"/>
          <p:cNvSpPr/>
          <p:nvPr/>
        </p:nvSpPr>
        <p:spPr>
          <a:xfrm>
            <a:off x="4931627" y="1771019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1"/>
          <p:cNvSpPr/>
          <p:nvPr/>
        </p:nvSpPr>
        <p:spPr>
          <a:xfrm>
            <a:off x="4731748" y="1380028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1"/>
          <p:cNvSpPr/>
          <p:nvPr/>
        </p:nvSpPr>
        <p:spPr>
          <a:xfrm>
            <a:off x="4515464" y="1321380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1"/>
          <p:cNvSpPr/>
          <p:nvPr/>
        </p:nvSpPr>
        <p:spPr>
          <a:xfrm>
            <a:off x="4515464" y="1764368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1"/>
          <p:cNvSpPr/>
          <p:nvPr/>
        </p:nvSpPr>
        <p:spPr>
          <a:xfrm>
            <a:off x="6267285" y="119662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1"/>
          <p:cNvSpPr/>
          <p:nvPr/>
        </p:nvSpPr>
        <p:spPr>
          <a:xfrm>
            <a:off x="6386004" y="119662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1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1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1"/>
          <p:cNvSpPr/>
          <p:nvPr/>
        </p:nvSpPr>
        <p:spPr>
          <a:xfrm>
            <a:off x="6179002" y="131815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1"/>
          <p:cNvSpPr/>
          <p:nvPr/>
        </p:nvSpPr>
        <p:spPr>
          <a:xfrm>
            <a:off x="6595165" y="176779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1"/>
          <p:cNvSpPr/>
          <p:nvPr/>
        </p:nvSpPr>
        <p:spPr>
          <a:xfrm>
            <a:off x="6395286" y="137680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1"/>
          <p:cNvSpPr/>
          <p:nvPr/>
        </p:nvSpPr>
        <p:spPr>
          <a:xfrm>
            <a:off x="6179002" y="131815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1"/>
          <p:cNvSpPr/>
          <p:nvPr/>
        </p:nvSpPr>
        <p:spPr>
          <a:xfrm>
            <a:off x="6179002" y="176114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6" y="858054"/>
            <a:ext cx="930350" cy="13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1"/>
          <p:cNvSpPr/>
          <p:nvPr/>
        </p:nvSpPr>
        <p:spPr>
          <a:xfrm>
            <a:off x="8070252" y="1307544"/>
            <a:ext cx="264664" cy="423677"/>
          </a:xfrm>
          <a:custGeom>
            <a:rect b="b" l="l" r="r" t="t"/>
            <a:pathLst>
              <a:path extrusionOk="0" h="863" w="539">
                <a:moveTo>
                  <a:pt x="270" y="0"/>
                </a:moveTo>
                <a:lnTo>
                  <a:pt x="216" y="11"/>
                </a:lnTo>
                <a:lnTo>
                  <a:pt x="151" y="33"/>
                </a:lnTo>
                <a:lnTo>
                  <a:pt x="108" y="65"/>
                </a:lnTo>
                <a:lnTo>
                  <a:pt x="65" y="108"/>
                </a:lnTo>
                <a:lnTo>
                  <a:pt x="32" y="151"/>
                </a:lnTo>
                <a:lnTo>
                  <a:pt x="11" y="205"/>
                </a:lnTo>
                <a:lnTo>
                  <a:pt x="0" y="270"/>
                </a:lnTo>
                <a:lnTo>
                  <a:pt x="11" y="323"/>
                </a:lnTo>
                <a:lnTo>
                  <a:pt x="32" y="388"/>
                </a:lnTo>
                <a:lnTo>
                  <a:pt x="86" y="474"/>
                </a:lnTo>
                <a:lnTo>
                  <a:pt x="151" y="582"/>
                </a:lnTo>
                <a:lnTo>
                  <a:pt x="216" y="701"/>
                </a:lnTo>
                <a:lnTo>
                  <a:pt x="248" y="765"/>
                </a:lnTo>
                <a:lnTo>
                  <a:pt x="259" y="841"/>
                </a:lnTo>
                <a:lnTo>
                  <a:pt x="270" y="862"/>
                </a:lnTo>
                <a:lnTo>
                  <a:pt x="313" y="744"/>
                </a:lnTo>
                <a:lnTo>
                  <a:pt x="366" y="636"/>
                </a:lnTo>
                <a:lnTo>
                  <a:pt x="431" y="517"/>
                </a:lnTo>
                <a:lnTo>
                  <a:pt x="507" y="388"/>
                </a:lnTo>
                <a:lnTo>
                  <a:pt x="528" y="345"/>
                </a:lnTo>
                <a:lnTo>
                  <a:pt x="539" y="291"/>
                </a:lnTo>
                <a:lnTo>
                  <a:pt x="539" y="248"/>
                </a:lnTo>
                <a:lnTo>
                  <a:pt x="528" y="194"/>
                </a:lnTo>
                <a:lnTo>
                  <a:pt x="507" y="151"/>
                </a:lnTo>
                <a:lnTo>
                  <a:pt x="485" y="108"/>
                </a:lnTo>
                <a:lnTo>
                  <a:pt x="453" y="76"/>
                </a:lnTo>
                <a:lnTo>
                  <a:pt x="410" y="43"/>
                </a:lnTo>
                <a:lnTo>
                  <a:pt x="366" y="22"/>
                </a:lnTo>
                <a:lnTo>
                  <a:pt x="313" y="11"/>
                </a:lnTo>
                <a:lnTo>
                  <a:pt x="270" y="0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1"/>
          <p:cNvSpPr/>
          <p:nvPr/>
        </p:nvSpPr>
        <p:spPr>
          <a:xfrm>
            <a:off x="8144945" y="1388900"/>
            <a:ext cx="132577" cy="127643"/>
          </a:xfrm>
          <a:custGeom>
            <a:rect b="b" l="l" r="r" t="t"/>
            <a:pathLst>
              <a:path extrusionOk="0" h="260" w="270">
                <a:moveTo>
                  <a:pt x="130" y="1"/>
                </a:moveTo>
                <a:lnTo>
                  <a:pt x="97" y="97"/>
                </a:lnTo>
                <a:lnTo>
                  <a:pt x="0" y="108"/>
                </a:lnTo>
                <a:lnTo>
                  <a:pt x="76" y="162"/>
                </a:lnTo>
                <a:lnTo>
                  <a:pt x="54" y="259"/>
                </a:lnTo>
                <a:lnTo>
                  <a:pt x="130" y="216"/>
                </a:lnTo>
                <a:lnTo>
                  <a:pt x="216" y="259"/>
                </a:lnTo>
                <a:lnTo>
                  <a:pt x="194" y="162"/>
                </a:lnTo>
                <a:lnTo>
                  <a:pt x="270" y="97"/>
                </a:lnTo>
                <a:lnTo>
                  <a:pt x="173" y="97"/>
                </a:lnTo>
                <a:lnTo>
                  <a:pt x="1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6" name="Google Shape;746;p61"/>
          <p:cNvCxnSpPr/>
          <p:nvPr/>
        </p:nvCxnSpPr>
        <p:spPr>
          <a:xfrm>
            <a:off x="35780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61"/>
          <p:cNvCxnSpPr/>
          <p:nvPr/>
        </p:nvCxnSpPr>
        <p:spPr>
          <a:xfrm>
            <a:off x="62308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61"/>
          <p:cNvSpPr txBox="1"/>
          <p:nvPr/>
        </p:nvSpPr>
        <p:spPr>
          <a:xfrm>
            <a:off x="1169950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Acquisition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9" name="Google Shape;749;p61"/>
          <p:cNvSpPr txBox="1"/>
          <p:nvPr/>
        </p:nvSpPr>
        <p:spPr>
          <a:xfrm>
            <a:off x="3911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Development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0" name="Google Shape;750;p61"/>
          <p:cNvSpPr txBox="1"/>
          <p:nvPr/>
        </p:nvSpPr>
        <p:spPr>
          <a:xfrm>
            <a:off x="6578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51" name="Google Shape;751;p61"/>
          <p:cNvSpPr/>
          <p:nvPr/>
        </p:nvSpPr>
        <p:spPr>
          <a:xfrm>
            <a:off x="1188150" y="2859200"/>
            <a:ext cx="2009700" cy="18816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 solutions predict these inputs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61"/>
          <p:cNvSpPr/>
          <p:nvPr/>
        </p:nvSpPr>
        <p:spPr>
          <a:xfrm>
            <a:off x="3762175" y="2812500"/>
            <a:ext cx="2290200" cy="2031300"/>
          </a:xfrm>
          <a:prstGeom prst="rect">
            <a:avLst/>
          </a:prstGeom>
          <a:solidFill>
            <a:srgbClr val="FFFFFF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1"/>
          <p:cNvSpPr/>
          <p:nvPr/>
        </p:nvSpPr>
        <p:spPr>
          <a:xfrm>
            <a:off x="6469925" y="2723325"/>
            <a:ext cx="2290200" cy="2031300"/>
          </a:xfrm>
          <a:prstGeom prst="rect">
            <a:avLst/>
          </a:prstGeom>
          <a:solidFill>
            <a:srgbClr val="FFFFFF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1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inputs to a good CLV model</a:t>
            </a:r>
            <a:endParaRPr/>
          </a:p>
        </p:txBody>
      </p:sp>
      <p:sp>
        <p:nvSpPr>
          <p:cNvPr id="760" name="Google Shape;760;p62"/>
          <p:cNvSpPr/>
          <p:nvPr/>
        </p:nvSpPr>
        <p:spPr>
          <a:xfrm>
            <a:off x="8070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First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 Install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Subscription Sign Up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Submitted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62"/>
          <p:cNvSpPr/>
          <p:nvPr/>
        </p:nvSpPr>
        <p:spPr>
          <a:xfrm>
            <a:off x="35693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Repeat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1st Paid Action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Upgrade Subscription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Closed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Approval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62"/>
          <p:cNvSpPr/>
          <p:nvPr/>
        </p:nvSpPr>
        <p:spPr>
          <a:xfrm>
            <a:off x="6260975" y="2376625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Long term spend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&amp;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Churn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3" name="Google Shape;763;p62"/>
          <p:cNvCxnSpPr/>
          <p:nvPr/>
        </p:nvCxnSpPr>
        <p:spPr>
          <a:xfrm flipH="1" rot="10800000">
            <a:off x="1630399" y="1516377"/>
            <a:ext cx="64974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64" name="Google Shape;764;p62"/>
          <p:cNvSpPr txBox="1"/>
          <p:nvPr/>
        </p:nvSpPr>
        <p:spPr>
          <a:xfrm>
            <a:off x="7171225" y="1666275"/>
            <a:ext cx="2009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High Value Customer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5" name="Google Shape;765;p62"/>
          <p:cNvSpPr/>
          <p:nvPr/>
        </p:nvSpPr>
        <p:spPr>
          <a:xfrm>
            <a:off x="2253185" y="119007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2"/>
          <p:cNvSpPr/>
          <p:nvPr/>
        </p:nvSpPr>
        <p:spPr>
          <a:xfrm>
            <a:off x="2371904" y="119007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2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2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2"/>
          <p:cNvSpPr/>
          <p:nvPr/>
        </p:nvSpPr>
        <p:spPr>
          <a:xfrm>
            <a:off x="2164902" y="131160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2"/>
          <p:cNvSpPr/>
          <p:nvPr/>
        </p:nvSpPr>
        <p:spPr>
          <a:xfrm>
            <a:off x="2581065" y="176124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2"/>
          <p:cNvSpPr/>
          <p:nvPr/>
        </p:nvSpPr>
        <p:spPr>
          <a:xfrm>
            <a:off x="2381186" y="137025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2"/>
          <p:cNvSpPr/>
          <p:nvPr/>
        </p:nvSpPr>
        <p:spPr>
          <a:xfrm>
            <a:off x="2164902" y="131160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2"/>
          <p:cNvSpPr/>
          <p:nvPr/>
        </p:nvSpPr>
        <p:spPr>
          <a:xfrm>
            <a:off x="2164902" y="175459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2"/>
          <p:cNvSpPr/>
          <p:nvPr/>
        </p:nvSpPr>
        <p:spPr>
          <a:xfrm>
            <a:off x="4603748" y="1199850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4722467" y="1199850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2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2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2"/>
          <p:cNvSpPr/>
          <p:nvPr/>
        </p:nvSpPr>
        <p:spPr>
          <a:xfrm>
            <a:off x="4515464" y="1321380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2"/>
          <p:cNvSpPr/>
          <p:nvPr/>
        </p:nvSpPr>
        <p:spPr>
          <a:xfrm>
            <a:off x="4931627" y="1771019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2"/>
          <p:cNvSpPr/>
          <p:nvPr/>
        </p:nvSpPr>
        <p:spPr>
          <a:xfrm>
            <a:off x="4731748" y="1380028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2"/>
          <p:cNvSpPr/>
          <p:nvPr/>
        </p:nvSpPr>
        <p:spPr>
          <a:xfrm>
            <a:off x="4515464" y="1321380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2"/>
          <p:cNvSpPr/>
          <p:nvPr/>
        </p:nvSpPr>
        <p:spPr>
          <a:xfrm>
            <a:off x="4515464" y="1764368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2"/>
          <p:cNvSpPr/>
          <p:nvPr/>
        </p:nvSpPr>
        <p:spPr>
          <a:xfrm>
            <a:off x="6267285" y="119662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2"/>
          <p:cNvSpPr/>
          <p:nvPr/>
        </p:nvSpPr>
        <p:spPr>
          <a:xfrm>
            <a:off x="6386004" y="119662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2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2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2"/>
          <p:cNvSpPr/>
          <p:nvPr/>
        </p:nvSpPr>
        <p:spPr>
          <a:xfrm>
            <a:off x="6179002" y="131815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2"/>
          <p:cNvSpPr/>
          <p:nvPr/>
        </p:nvSpPr>
        <p:spPr>
          <a:xfrm>
            <a:off x="6595165" y="176779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2"/>
          <p:cNvSpPr/>
          <p:nvPr/>
        </p:nvSpPr>
        <p:spPr>
          <a:xfrm>
            <a:off x="6395286" y="137680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2"/>
          <p:cNvSpPr/>
          <p:nvPr/>
        </p:nvSpPr>
        <p:spPr>
          <a:xfrm>
            <a:off x="6179002" y="131815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2"/>
          <p:cNvSpPr/>
          <p:nvPr/>
        </p:nvSpPr>
        <p:spPr>
          <a:xfrm>
            <a:off x="6179002" y="176114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6" y="858054"/>
            <a:ext cx="930350" cy="13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2"/>
          <p:cNvSpPr/>
          <p:nvPr/>
        </p:nvSpPr>
        <p:spPr>
          <a:xfrm>
            <a:off x="8070252" y="1307544"/>
            <a:ext cx="264664" cy="423677"/>
          </a:xfrm>
          <a:custGeom>
            <a:rect b="b" l="l" r="r" t="t"/>
            <a:pathLst>
              <a:path extrusionOk="0" h="863" w="539">
                <a:moveTo>
                  <a:pt x="270" y="0"/>
                </a:moveTo>
                <a:lnTo>
                  <a:pt x="216" y="11"/>
                </a:lnTo>
                <a:lnTo>
                  <a:pt x="151" y="33"/>
                </a:lnTo>
                <a:lnTo>
                  <a:pt x="108" y="65"/>
                </a:lnTo>
                <a:lnTo>
                  <a:pt x="65" y="108"/>
                </a:lnTo>
                <a:lnTo>
                  <a:pt x="32" y="151"/>
                </a:lnTo>
                <a:lnTo>
                  <a:pt x="11" y="205"/>
                </a:lnTo>
                <a:lnTo>
                  <a:pt x="0" y="270"/>
                </a:lnTo>
                <a:lnTo>
                  <a:pt x="11" y="323"/>
                </a:lnTo>
                <a:lnTo>
                  <a:pt x="32" y="388"/>
                </a:lnTo>
                <a:lnTo>
                  <a:pt x="86" y="474"/>
                </a:lnTo>
                <a:lnTo>
                  <a:pt x="151" y="582"/>
                </a:lnTo>
                <a:lnTo>
                  <a:pt x="216" y="701"/>
                </a:lnTo>
                <a:lnTo>
                  <a:pt x="248" y="765"/>
                </a:lnTo>
                <a:lnTo>
                  <a:pt x="259" y="841"/>
                </a:lnTo>
                <a:lnTo>
                  <a:pt x="270" y="862"/>
                </a:lnTo>
                <a:lnTo>
                  <a:pt x="313" y="744"/>
                </a:lnTo>
                <a:lnTo>
                  <a:pt x="366" y="636"/>
                </a:lnTo>
                <a:lnTo>
                  <a:pt x="431" y="517"/>
                </a:lnTo>
                <a:lnTo>
                  <a:pt x="507" y="388"/>
                </a:lnTo>
                <a:lnTo>
                  <a:pt x="528" y="345"/>
                </a:lnTo>
                <a:lnTo>
                  <a:pt x="539" y="291"/>
                </a:lnTo>
                <a:lnTo>
                  <a:pt x="539" y="248"/>
                </a:lnTo>
                <a:lnTo>
                  <a:pt x="528" y="194"/>
                </a:lnTo>
                <a:lnTo>
                  <a:pt x="507" y="151"/>
                </a:lnTo>
                <a:lnTo>
                  <a:pt x="485" y="108"/>
                </a:lnTo>
                <a:lnTo>
                  <a:pt x="453" y="76"/>
                </a:lnTo>
                <a:lnTo>
                  <a:pt x="410" y="43"/>
                </a:lnTo>
                <a:lnTo>
                  <a:pt x="366" y="22"/>
                </a:lnTo>
                <a:lnTo>
                  <a:pt x="313" y="11"/>
                </a:lnTo>
                <a:lnTo>
                  <a:pt x="270" y="0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62"/>
          <p:cNvSpPr/>
          <p:nvPr/>
        </p:nvSpPr>
        <p:spPr>
          <a:xfrm>
            <a:off x="8144945" y="1388900"/>
            <a:ext cx="132577" cy="127643"/>
          </a:xfrm>
          <a:custGeom>
            <a:rect b="b" l="l" r="r" t="t"/>
            <a:pathLst>
              <a:path extrusionOk="0" h="260" w="270">
                <a:moveTo>
                  <a:pt x="130" y="1"/>
                </a:moveTo>
                <a:lnTo>
                  <a:pt x="97" y="97"/>
                </a:lnTo>
                <a:lnTo>
                  <a:pt x="0" y="108"/>
                </a:lnTo>
                <a:lnTo>
                  <a:pt x="76" y="162"/>
                </a:lnTo>
                <a:lnTo>
                  <a:pt x="54" y="259"/>
                </a:lnTo>
                <a:lnTo>
                  <a:pt x="130" y="216"/>
                </a:lnTo>
                <a:lnTo>
                  <a:pt x="216" y="259"/>
                </a:lnTo>
                <a:lnTo>
                  <a:pt x="194" y="162"/>
                </a:lnTo>
                <a:lnTo>
                  <a:pt x="270" y="97"/>
                </a:lnTo>
                <a:lnTo>
                  <a:pt x="173" y="97"/>
                </a:lnTo>
                <a:lnTo>
                  <a:pt x="1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5" name="Google Shape;795;p62"/>
          <p:cNvCxnSpPr/>
          <p:nvPr/>
        </p:nvCxnSpPr>
        <p:spPr>
          <a:xfrm>
            <a:off x="35780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62"/>
          <p:cNvCxnSpPr/>
          <p:nvPr/>
        </p:nvCxnSpPr>
        <p:spPr>
          <a:xfrm>
            <a:off x="62308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62"/>
          <p:cNvSpPr txBox="1"/>
          <p:nvPr/>
        </p:nvSpPr>
        <p:spPr>
          <a:xfrm>
            <a:off x="1169950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Acquisition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8" name="Google Shape;798;p62"/>
          <p:cNvSpPr txBox="1"/>
          <p:nvPr/>
        </p:nvSpPr>
        <p:spPr>
          <a:xfrm>
            <a:off x="3911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Development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99" name="Google Shape;799;p62"/>
          <p:cNvSpPr txBox="1"/>
          <p:nvPr/>
        </p:nvSpPr>
        <p:spPr>
          <a:xfrm>
            <a:off x="6578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00" name="Google Shape;800;p62"/>
          <p:cNvSpPr/>
          <p:nvPr/>
        </p:nvSpPr>
        <p:spPr>
          <a:xfrm>
            <a:off x="3914675" y="2866550"/>
            <a:ext cx="2009700" cy="18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digital behavior &amp; pre-fab ML analysis helps predict this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62"/>
          <p:cNvSpPr/>
          <p:nvPr/>
        </p:nvSpPr>
        <p:spPr>
          <a:xfrm>
            <a:off x="6610175" y="2866550"/>
            <a:ext cx="2009700" cy="188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ransactional behavior helps predict this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62"/>
          <p:cNvSpPr/>
          <p:nvPr/>
        </p:nvSpPr>
        <p:spPr>
          <a:xfrm>
            <a:off x="999525" y="2791700"/>
            <a:ext cx="2290200" cy="2031300"/>
          </a:xfrm>
          <a:prstGeom prst="rect">
            <a:avLst/>
          </a:prstGeom>
          <a:solidFill>
            <a:srgbClr val="FFFFFF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2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inputs to a good CLV model</a:t>
            </a:r>
            <a:endParaRPr/>
          </a:p>
        </p:txBody>
      </p:sp>
      <p:sp>
        <p:nvSpPr>
          <p:cNvPr id="809" name="Google Shape;809;p63"/>
          <p:cNvSpPr/>
          <p:nvPr/>
        </p:nvSpPr>
        <p:spPr>
          <a:xfrm>
            <a:off x="807075" y="2376631"/>
            <a:ext cx="2675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First purchase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 Install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Subscription Sign Up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Lead Submitted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0" name="Google Shape;810;p63"/>
          <p:cNvCxnSpPr/>
          <p:nvPr/>
        </p:nvCxnSpPr>
        <p:spPr>
          <a:xfrm flipH="1" rot="10800000">
            <a:off x="1630399" y="1516377"/>
            <a:ext cx="6497400" cy="3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11" name="Google Shape;811;p63"/>
          <p:cNvSpPr txBox="1"/>
          <p:nvPr/>
        </p:nvSpPr>
        <p:spPr>
          <a:xfrm>
            <a:off x="7171225" y="1666275"/>
            <a:ext cx="20097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High Value Customer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2" name="Google Shape;812;p63"/>
          <p:cNvSpPr/>
          <p:nvPr/>
        </p:nvSpPr>
        <p:spPr>
          <a:xfrm>
            <a:off x="2253185" y="119007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63"/>
          <p:cNvSpPr/>
          <p:nvPr/>
        </p:nvSpPr>
        <p:spPr>
          <a:xfrm>
            <a:off x="2371904" y="119007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3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3"/>
          <p:cNvSpPr/>
          <p:nvPr/>
        </p:nvSpPr>
        <p:spPr>
          <a:xfrm>
            <a:off x="2327654" y="131160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3"/>
          <p:cNvSpPr/>
          <p:nvPr/>
        </p:nvSpPr>
        <p:spPr>
          <a:xfrm>
            <a:off x="2164902" y="131160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3"/>
          <p:cNvSpPr/>
          <p:nvPr/>
        </p:nvSpPr>
        <p:spPr>
          <a:xfrm>
            <a:off x="2581065" y="176124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3"/>
          <p:cNvSpPr/>
          <p:nvPr/>
        </p:nvSpPr>
        <p:spPr>
          <a:xfrm>
            <a:off x="2381186" y="137025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63"/>
          <p:cNvSpPr/>
          <p:nvPr/>
        </p:nvSpPr>
        <p:spPr>
          <a:xfrm>
            <a:off x="2164902" y="131160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3"/>
          <p:cNvSpPr/>
          <p:nvPr/>
        </p:nvSpPr>
        <p:spPr>
          <a:xfrm>
            <a:off x="2164902" y="175459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3"/>
          <p:cNvSpPr/>
          <p:nvPr/>
        </p:nvSpPr>
        <p:spPr>
          <a:xfrm>
            <a:off x="4603748" y="1199850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63"/>
          <p:cNvSpPr/>
          <p:nvPr/>
        </p:nvSpPr>
        <p:spPr>
          <a:xfrm>
            <a:off x="4722467" y="1199850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3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3"/>
          <p:cNvSpPr/>
          <p:nvPr/>
        </p:nvSpPr>
        <p:spPr>
          <a:xfrm>
            <a:off x="4678217" y="1321380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63"/>
          <p:cNvSpPr/>
          <p:nvPr/>
        </p:nvSpPr>
        <p:spPr>
          <a:xfrm>
            <a:off x="4515464" y="1321380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3"/>
          <p:cNvSpPr/>
          <p:nvPr/>
        </p:nvSpPr>
        <p:spPr>
          <a:xfrm>
            <a:off x="4931627" y="1771019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3"/>
          <p:cNvSpPr/>
          <p:nvPr/>
        </p:nvSpPr>
        <p:spPr>
          <a:xfrm>
            <a:off x="4731748" y="1380028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3"/>
          <p:cNvSpPr/>
          <p:nvPr/>
        </p:nvSpPr>
        <p:spPr>
          <a:xfrm>
            <a:off x="4515464" y="1321380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3"/>
          <p:cNvSpPr/>
          <p:nvPr/>
        </p:nvSpPr>
        <p:spPr>
          <a:xfrm>
            <a:off x="4515464" y="1764368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3"/>
          <p:cNvSpPr/>
          <p:nvPr/>
        </p:nvSpPr>
        <p:spPr>
          <a:xfrm>
            <a:off x="6267285" y="1196625"/>
            <a:ext cx="214126" cy="189045"/>
          </a:xfrm>
          <a:custGeom>
            <a:rect b="b" l="l" r="r" t="t"/>
            <a:pathLst>
              <a:path extrusionOk="0" h="938" w="992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41" y="141"/>
                </a:lnTo>
                <a:lnTo>
                  <a:pt x="76" y="216"/>
                </a:lnTo>
                <a:lnTo>
                  <a:pt x="33" y="302"/>
                </a:lnTo>
                <a:lnTo>
                  <a:pt x="11" y="399"/>
                </a:lnTo>
                <a:lnTo>
                  <a:pt x="1" y="496"/>
                </a:lnTo>
                <a:lnTo>
                  <a:pt x="1" y="927"/>
                </a:lnTo>
                <a:lnTo>
                  <a:pt x="130" y="927"/>
                </a:lnTo>
                <a:lnTo>
                  <a:pt x="130" y="496"/>
                </a:lnTo>
                <a:lnTo>
                  <a:pt x="130" y="421"/>
                </a:lnTo>
                <a:lnTo>
                  <a:pt x="152" y="356"/>
                </a:lnTo>
                <a:lnTo>
                  <a:pt x="184" y="291"/>
                </a:lnTo>
                <a:lnTo>
                  <a:pt x="238" y="238"/>
                </a:lnTo>
                <a:lnTo>
                  <a:pt x="292" y="184"/>
                </a:lnTo>
                <a:lnTo>
                  <a:pt x="356" y="151"/>
                </a:lnTo>
                <a:lnTo>
                  <a:pt x="421" y="130"/>
                </a:lnTo>
                <a:lnTo>
                  <a:pt x="572" y="130"/>
                </a:lnTo>
                <a:lnTo>
                  <a:pt x="636" y="151"/>
                </a:lnTo>
                <a:lnTo>
                  <a:pt x="701" y="184"/>
                </a:lnTo>
                <a:lnTo>
                  <a:pt x="755" y="238"/>
                </a:lnTo>
                <a:lnTo>
                  <a:pt x="798" y="291"/>
                </a:lnTo>
                <a:lnTo>
                  <a:pt x="841" y="356"/>
                </a:lnTo>
                <a:lnTo>
                  <a:pt x="863" y="421"/>
                </a:lnTo>
                <a:lnTo>
                  <a:pt x="863" y="496"/>
                </a:lnTo>
                <a:lnTo>
                  <a:pt x="841" y="927"/>
                </a:lnTo>
                <a:lnTo>
                  <a:pt x="970" y="938"/>
                </a:lnTo>
                <a:lnTo>
                  <a:pt x="992" y="496"/>
                </a:lnTo>
                <a:lnTo>
                  <a:pt x="981" y="399"/>
                </a:lnTo>
                <a:lnTo>
                  <a:pt x="960" y="302"/>
                </a:lnTo>
                <a:lnTo>
                  <a:pt x="906" y="216"/>
                </a:lnTo>
                <a:lnTo>
                  <a:pt x="852" y="141"/>
                </a:lnTo>
                <a:lnTo>
                  <a:pt x="776" y="76"/>
                </a:lnTo>
                <a:lnTo>
                  <a:pt x="690" y="33"/>
                </a:lnTo>
                <a:lnTo>
                  <a:pt x="593" y="1"/>
                </a:lnTo>
                <a:close/>
              </a:path>
            </a:pathLst>
          </a:custGeom>
          <a:solidFill>
            <a:srgbClr val="BABF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3"/>
          <p:cNvSpPr/>
          <p:nvPr/>
        </p:nvSpPr>
        <p:spPr>
          <a:xfrm>
            <a:off x="6386004" y="1196625"/>
            <a:ext cx="216500" cy="189045"/>
          </a:xfrm>
          <a:custGeom>
            <a:rect b="b" l="l" r="r" t="t"/>
            <a:pathLst>
              <a:path extrusionOk="0" h="938" w="1003">
                <a:moveTo>
                  <a:pt x="399" y="1"/>
                </a:moveTo>
                <a:lnTo>
                  <a:pt x="302" y="33"/>
                </a:lnTo>
                <a:lnTo>
                  <a:pt x="216" y="76"/>
                </a:lnTo>
                <a:lnTo>
                  <a:pt x="151" y="141"/>
                </a:lnTo>
                <a:lnTo>
                  <a:pt x="86" y="216"/>
                </a:lnTo>
                <a:lnTo>
                  <a:pt x="43" y="302"/>
                </a:lnTo>
                <a:lnTo>
                  <a:pt x="11" y="399"/>
                </a:lnTo>
                <a:lnTo>
                  <a:pt x="0" y="496"/>
                </a:lnTo>
                <a:lnTo>
                  <a:pt x="0" y="927"/>
                </a:lnTo>
                <a:lnTo>
                  <a:pt x="129" y="927"/>
                </a:lnTo>
                <a:lnTo>
                  <a:pt x="129" y="496"/>
                </a:lnTo>
                <a:lnTo>
                  <a:pt x="140" y="421"/>
                </a:lnTo>
                <a:lnTo>
                  <a:pt x="162" y="356"/>
                </a:lnTo>
                <a:lnTo>
                  <a:pt x="194" y="291"/>
                </a:lnTo>
                <a:lnTo>
                  <a:pt x="237" y="238"/>
                </a:lnTo>
                <a:lnTo>
                  <a:pt x="291" y="184"/>
                </a:lnTo>
                <a:lnTo>
                  <a:pt x="356" y="151"/>
                </a:lnTo>
                <a:lnTo>
                  <a:pt x="420" y="130"/>
                </a:lnTo>
                <a:lnTo>
                  <a:pt x="571" y="130"/>
                </a:lnTo>
                <a:lnTo>
                  <a:pt x="647" y="151"/>
                </a:lnTo>
                <a:lnTo>
                  <a:pt x="711" y="184"/>
                </a:lnTo>
                <a:lnTo>
                  <a:pt x="765" y="238"/>
                </a:lnTo>
                <a:lnTo>
                  <a:pt x="808" y="291"/>
                </a:lnTo>
                <a:lnTo>
                  <a:pt x="840" y="356"/>
                </a:lnTo>
                <a:lnTo>
                  <a:pt x="862" y="421"/>
                </a:lnTo>
                <a:lnTo>
                  <a:pt x="873" y="496"/>
                </a:lnTo>
                <a:lnTo>
                  <a:pt x="851" y="927"/>
                </a:lnTo>
                <a:lnTo>
                  <a:pt x="981" y="938"/>
                </a:lnTo>
                <a:lnTo>
                  <a:pt x="1002" y="496"/>
                </a:lnTo>
                <a:lnTo>
                  <a:pt x="991" y="399"/>
                </a:lnTo>
                <a:lnTo>
                  <a:pt x="959" y="302"/>
                </a:lnTo>
                <a:lnTo>
                  <a:pt x="916" y="216"/>
                </a:lnTo>
                <a:lnTo>
                  <a:pt x="851" y="141"/>
                </a:lnTo>
                <a:lnTo>
                  <a:pt x="776" y="76"/>
                </a:lnTo>
                <a:lnTo>
                  <a:pt x="690" y="33"/>
                </a:lnTo>
                <a:lnTo>
                  <a:pt x="603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63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3"/>
          <p:cNvSpPr/>
          <p:nvPr/>
        </p:nvSpPr>
        <p:spPr>
          <a:xfrm>
            <a:off x="6341754" y="1318155"/>
            <a:ext cx="365222" cy="532267"/>
          </a:xfrm>
          <a:custGeom>
            <a:rect b="b" l="l" r="r" t="t"/>
            <a:pathLst>
              <a:path extrusionOk="0" h="2641" w="1692">
                <a:moveTo>
                  <a:pt x="0" y="1"/>
                </a:moveTo>
                <a:lnTo>
                  <a:pt x="0" y="2640"/>
                </a:lnTo>
                <a:lnTo>
                  <a:pt x="1692" y="2640"/>
                </a:lnTo>
                <a:lnTo>
                  <a:pt x="1692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63"/>
          <p:cNvSpPr/>
          <p:nvPr/>
        </p:nvSpPr>
        <p:spPr>
          <a:xfrm>
            <a:off x="6179002" y="1318155"/>
            <a:ext cx="162969" cy="532267"/>
          </a:xfrm>
          <a:custGeom>
            <a:rect b="b" l="l" r="r" t="t"/>
            <a:pathLst>
              <a:path extrusionOk="0" h="2641" w="755">
                <a:moveTo>
                  <a:pt x="0" y="1"/>
                </a:moveTo>
                <a:lnTo>
                  <a:pt x="0" y="2640"/>
                </a:lnTo>
                <a:lnTo>
                  <a:pt x="754" y="2640"/>
                </a:lnTo>
                <a:lnTo>
                  <a:pt x="754" y="1"/>
                </a:lnTo>
                <a:close/>
              </a:path>
            </a:pathLst>
          </a:custGeom>
          <a:solidFill>
            <a:srgbClr val="C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3"/>
          <p:cNvSpPr/>
          <p:nvPr/>
        </p:nvSpPr>
        <p:spPr>
          <a:xfrm>
            <a:off x="6595165" y="1767794"/>
            <a:ext cx="32810" cy="82631"/>
          </a:xfrm>
          <a:custGeom>
            <a:rect b="b" l="l" r="r" t="t"/>
            <a:pathLst>
              <a:path extrusionOk="0" h="410" w="152">
                <a:moveTo>
                  <a:pt x="1" y="0"/>
                </a:moveTo>
                <a:lnTo>
                  <a:pt x="1" y="409"/>
                </a:lnTo>
                <a:lnTo>
                  <a:pt x="152" y="409"/>
                </a:lnTo>
                <a:lnTo>
                  <a:pt x="152" y="0"/>
                </a:lnTo>
                <a:close/>
              </a:path>
            </a:pathLst>
          </a:custGeom>
          <a:solidFill>
            <a:srgbClr val="DF38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3"/>
          <p:cNvSpPr/>
          <p:nvPr/>
        </p:nvSpPr>
        <p:spPr>
          <a:xfrm>
            <a:off x="6395286" y="1376803"/>
            <a:ext cx="32810" cy="299892"/>
          </a:xfrm>
          <a:custGeom>
            <a:rect b="b" l="l" r="r" t="t"/>
            <a:pathLst>
              <a:path extrusionOk="0" h="1488" w="152">
                <a:moveTo>
                  <a:pt x="0" y="1"/>
                </a:moveTo>
                <a:lnTo>
                  <a:pt x="0" y="1488"/>
                </a:lnTo>
                <a:lnTo>
                  <a:pt x="151" y="1488"/>
                </a:lnTo>
                <a:lnTo>
                  <a:pt x="151" y="1"/>
                </a:lnTo>
                <a:close/>
              </a:path>
            </a:pathLst>
          </a:custGeom>
          <a:solidFill>
            <a:srgbClr val="EA7A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3"/>
          <p:cNvSpPr/>
          <p:nvPr/>
        </p:nvSpPr>
        <p:spPr>
          <a:xfrm>
            <a:off x="6179002" y="1318155"/>
            <a:ext cx="83967" cy="532267"/>
          </a:xfrm>
          <a:custGeom>
            <a:rect b="b" l="l" r="r" t="t"/>
            <a:pathLst>
              <a:path extrusionOk="0" h="2641" w="389">
                <a:moveTo>
                  <a:pt x="0" y="1"/>
                </a:moveTo>
                <a:lnTo>
                  <a:pt x="0" y="2640"/>
                </a:lnTo>
                <a:lnTo>
                  <a:pt x="388" y="2640"/>
                </a:lnTo>
                <a:lnTo>
                  <a:pt x="388" y="1"/>
                </a:lnTo>
                <a:close/>
              </a:path>
            </a:pathLst>
          </a:custGeom>
          <a:solidFill>
            <a:srgbClr val="DFE1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3"/>
          <p:cNvSpPr/>
          <p:nvPr/>
        </p:nvSpPr>
        <p:spPr>
          <a:xfrm>
            <a:off x="6179002" y="1761143"/>
            <a:ext cx="162969" cy="89282"/>
          </a:xfrm>
          <a:custGeom>
            <a:rect b="b" l="l" r="r" t="t"/>
            <a:pathLst>
              <a:path extrusionOk="0" h="443" w="755">
                <a:moveTo>
                  <a:pt x="388" y="1"/>
                </a:moveTo>
                <a:lnTo>
                  <a:pt x="0" y="442"/>
                </a:lnTo>
                <a:lnTo>
                  <a:pt x="754" y="442"/>
                </a:lnTo>
                <a:lnTo>
                  <a:pt x="388" y="1"/>
                </a:lnTo>
                <a:close/>
              </a:path>
            </a:pathLst>
          </a:custGeom>
          <a:solidFill>
            <a:srgbClr val="EF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6" y="858054"/>
            <a:ext cx="930350" cy="1343833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3"/>
          <p:cNvSpPr/>
          <p:nvPr/>
        </p:nvSpPr>
        <p:spPr>
          <a:xfrm>
            <a:off x="8070252" y="1307544"/>
            <a:ext cx="264664" cy="423677"/>
          </a:xfrm>
          <a:custGeom>
            <a:rect b="b" l="l" r="r" t="t"/>
            <a:pathLst>
              <a:path extrusionOk="0" h="863" w="539">
                <a:moveTo>
                  <a:pt x="270" y="0"/>
                </a:moveTo>
                <a:lnTo>
                  <a:pt x="216" y="11"/>
                </a:lnTo>
                <a:lnTo>
                  <a:pt x="151" y="33"/>
                </a:lnTo>
                <a:lnTo>
                  <a:pt x="108" y="65"/>
                </a:lnTo>
                <a:lnTo>
                  <a:pt x="65" y="108"/>
                </a:lnTo>
                <a:lnTo>
                  <a:pt x="32" y="151"/>
                </a:lnTo>
                <a:lnTo>
                  <a:pt x="11" y="205"/>
                </a:lnTo>
                <a:lnTo>
                  <a:pt x="0" y="270"/>
                </a:lnTo>
                <a:lnTo>
                  <a:pt x="11" y="323"/>
                </a:lnTo>
                <a:lnTo>
                  <a:pt x="32" y="388"/>
                </a:lnTo>
                <a:lnTo>
                  <a:pt x="86" y="474"/>
                </a:lnTo>
                <a:lnTo>
                  <a:pt x="151" y="582"/>
                </a:lnTo>
                <a:lnTo>
                  <a:pt x="216" y="701"/>
                </a:lnTo>
                <a:lnTo>
                  <a:pt x="248" y="765"/>
                </a:lnTo>
                <a:lnTo>
                  <a:pt x="259" y="841"/>
                </a:lnTo>
                <a:lnTo>
                  <a:pt x="270" y="862"/>
                </a:lnTo>
                <a:lnTo>
                  <a:pt x="313" y="744"/>
                </a:lnTo>
                <a:lnTo>
                  <a:pt x="366" y="636"/>
                </a:lnTo>
                <a:lnTo>
                  <a:pt x="431" y="517"/>
                </a:lnTo>
                <a:lnTo>
                  <a:pt x="507" y="388"/>
                </a:lnTo>
                <a:lnTo>
                  <a:pt x="528" y="345"/>
                </a:lnTo>
                <a:lnTo>
                  <a:pt x="539" y="291"/>
                </a:lnTo>
                <a:lnTo>
                  <a:pt x="539" y="248"/>
                </a:lnTo>
                <a:lnTo>
                  <a:pt x="528" y="194"/>
                </a:lnTo>
                <a:lnTo>
                  <a:pt x="507" y="151"/>
                </a:lnTo>
                <a:lnTo>
                  <a:pt x="485" y="108"/>
                </a:lnTo>
                <a:lnTo>
                  <a:pt x="453" y="76"/>
                </a:lnTo>
                <a:lnTo>
                  <a:pt x="410" y="43"/>
                </a:lnTo>
                <a:lnTo>
                  <a:pt x="366" y="22"/>
                </a:lnTo>
                <a:lnTo>
                  <a:pt x="313" y="11"/>
                </a:lnTo>
                <a:lnTo>
                  <a:pt x="270" y="0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3"/>
          <p:cNvSpPr/>
          <p:nvPr/>
        </p:nvSpPr>
        <p:spPr>
          <a:xfrm>
            <a:off x="8144945" y="1388900"/>
            <a:ext cx="132577" cy="127643"/>
          </a:xfrm>
          <a:custGeom>
            <a:rect b="b" l="l" r="r" t="t"/>
            <a:pathLst>
              <a:path extrusionOk="0" h="260" w="270">
                <a:moveTo>
                  <a:pt x="130" y="1"/>
                </a:moveTo>
                <a:lnTo>
                  <a:pt x="97" y="97"/>
                </a:lnTo>
                <a:lnTo>
                  <a:pt x="0" y="108"/>
                </a:lnTo>
                <a:lnTo>
                  <a:pt x="76" y="162"/>
                </a:lnTo>
                <a:lnTo>
                  <a:pt x="54" y="259"/>
                </a:lnTo>
                <a:lnTo>
                  <a:pt x="130" y="216"/>
                </a:lnTo>
                <a:lnTo>
                  <a:pt x="216" y="259"/>
                </a:lnTo>
                <a:lnTo>
                  <a:pt x="194" y="162"/>
                </a:lnTo>
                <a:lnTo>
                  <a:pt x="270" y="97"/>
                </a:lnTo>
                <a:lnTo>
                  <a:pt x="173" y="97"/>
                </a:lnTo>
                <a:lnTo>
                  <a:pt x="1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2" name="Google Shape;842;p63"/>
          <p:cNvCxnSpPr/>
          <p:nvPr/>
        </p:nvCxnSpPr>
        <p:spPr>
          <a:xfrm>
            <a:off x="35780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63"/>
          <p:cNvCxnSpPr/>
          <p:nvPr/>
        </p:nvCxnSpPr>
        <p:spPr>
          <a:xfrm>
            <a:off x="6230875" y="2582900"/>
            <a:ext cx="0" cy="235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63"/>
          <p:cNvSpPr txBox="1"/>
          <p:nvPr/>
        </p:nvSpPr>
        <p:spPr>
          <a:xfrm>
            <a:off x="1169950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Acquisition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5" name="Google Shape;845;p63"/>
          <p:cNvSpPr txBox="1"/>
          <p:nvPr/>
        </p:nvSpPr>
        <p:spPr>
          <a:xfrm>
            <a:off x="3911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Development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6" name="Google Shape;846;p63"/>
          <p:cNvSpPr txBox="1"/>
          <p:nvPr/>
        </p:nvSpPr>
        <p:spPr>
          <a:xfrm>
            <a:off x="6578075" y="2253500"/>
            <a:ext cx="2073900" cy="31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Retention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47" name="Google Shape;847;p63"/>
          <p:cNvSpPr/>
          <p:nvPr/>
        </p:nvSpPr>
        <p:spPr>
          <a:xfrm>
            <a:off x="999525" y="2791700"/>
            <a:ext cx="2290200" cy="2031300"/>
          </a:xfrm>
          <a:prstGeom prst="rect">
            <a:avLst/>
          </a:prstGeom>
          <a:solidFill>
            <a:srgbClr val="FFFFFF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3"/>
          <p:cNvSpPr/>
          <p:nvPr/>
        </p:nvSpPr>
        <p:spPr>
          <a:xfrm>
            <a:off x="3717875" y="3072925"/>
            <a:ext cx="2385000" cy="14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Machine Learning Solutions</a:t>
            </a: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Clustering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Deep Neural Net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9" name="Google Shape;849;p63"/>
          <p:cNvSpPr/>
          <p:nvPr/>
        </p:nvSpPr>
        <p:spPr>
          <a:xfrm>
            <a:off x="6351900" y="3072925"/>
            <a:ext cx="2504400" cy="149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Probabilistic Models:</a:t>
            </a:r>
            <a:endParaRPr b="1"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Pareto/NBD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BG/NBD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BG/BB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-"/>
            </a:pPr>
            <a:r>
              <a:rPr lang="en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Survival Curves</a:t>
            </a:r>
            <a:endParaRPr sz="12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63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you go from here?</a:t>
            </a:r>
            <a:endParaRPr/>
          </a:p>
        </p:txBody>
      </p:sp>
      <p:sp>
        <p:nvSpPr>
          <p:cNvPr id="856" name="Google Shape;856;p64"/>
          <p:cNvSpPr/>
          <p:nvPr/>
        </p:nvSpPr>
        <p:spPr>
          <a:xfrm>
            <a:off x="437600" y="1258100"/>
            <a:ext cx="2292900" cy="62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Today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7" name="Google Shape;857;p64"/>
          <p:cNvSpPr/>
          <p:nvPr/>
        </p:nvSpPr>
        <p:spPr>
          <a:xfrm>
            <a:off x="3425550" y="1258100"/>
            <a:ext cx="2292900" cy="6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Tomorrow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64"/>
          <p:cNvSpPr/>
          <p:nvPr/>
        </p:nvSpPr>
        <p:spPr>
          <a:xfrm>
            <a:off x="6413500" y="1258100"/>
            <a:ext cx="2292900" cy="62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Next Year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64"/>
          <p:cNvSpPr/>
          <p:nvPr/>
        </p:nvSpPr>
        <p:spPr>
          <a:xfrm>
            <a:off x="437600" y="1975725"/>
            <a:ext cx="22929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Identify your objectives, aligned to business strategy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Investigate how customer data is stored, labeled, and formatted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64"/>
          <p:cNvSpPr/>
          <p:nvPr/>
        </p:nvSpPr>
        <p:spPr>
          <a:xfrm>
            <a:off x="3425550" y="1975725"/>
            <a:ext cx="22929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Begin exploring predictions to customer behavior using pre-fab models (building from scratch only if needed)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64"/>
          <p:cNvSpPr/>
          <p:nvPr/>
        </p:nvSpPr>
        <p:spPr>
          <a:xfrm>
            <a:off x="6413500" y="1975725"/>
            <a:ext cx="22929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Utilize tools and partnerships to push toward automation and new insights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customer response to strategy</a:t>
            </a:r>
            <a:endParaRPr i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64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5"/>
          <p:cNvSpPr txBox="1"/>
          <p:nvPr/>
        </p:nvSpPr>
        <p:spPr>
          <a:xfrm>
            <a:off x="179300" y="470625"/>
            <a:ext cx="83709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Top ways to </a:t>
            </a:r>
            <a:r>
              <a:rPr b="1" lang="en" sz="36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action</a:t>
            </a:r>
            <a:r>
              <a:rPr b="1" lang="en" sz="3600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 off of LTV</a:t>
            </a:r>
            <a:endParaRPr b="1" sz="36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A86E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AutoNum type="arabicPeriod"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Bidding (UAC for Value)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AutoNum type="arabicPeriod"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Re-engagement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AutoNum type="arabicPeriod"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Feature 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Selection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AutoNum type="arabicPeriod"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Acquire customers similar to your best customers, raising the average LTV of your whole entire customer base!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8" name="Google Shape;868;p65"/>
          <p:cNvSpPr txBox="1"/>
          <p:nvPr/>
        </p:nvSpPr>
        <p:spPr>
          <a:xfrm>
            <a:off x="7856125" y="743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Customer Lifetime Value?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>
            <a:off x="0" y="1084875"/>
            <a:ext cx="8581800" cy="43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A long-term prediction of the future value of your customers’ interactions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48"/>
          <p:cNvSpPr/>
          <p:nvPr/>
        </p:nvSpPr>
        <p:spPr>
          <a:xfrm>
            <a:off x="984675" y="1811400"/>
            <a:ext cx="8159400" cy="2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is </a:t>
            </a: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not a historical average</a:t>
            </a:r>
            <a:endParaRPr b="1"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is a long-term oriented </a:t>
            </a: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b="1"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is valued at the </a:t>
            </a: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individual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level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It is impactful across the entire </a:t>
            </a:r>
            <a:r>
              <a:rPr b="1"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value chain</a:t>
            </a:r>
            <a:endParaRPr b="1" sz="1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48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6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874" name="Google Shape;874;p66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9" name="Google Shape;469;p49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{846C5AE8-EFBF-46CA-BB85-8E34D7A5DCEE}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 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$140.00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$80,000,000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80%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$30.25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18.00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4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$14.75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81.86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470" name="Google Shape;470;p49"/>
          <p:cNvSpPr txBox="1"/>
          <p:nvPr/>
        </p:nvSpPr>
        <p:spPr>
          <a:xfrm>
            <a:off x="416574" y="363844"/>
            <a:ext cx="83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LTV</a:t>
            </a: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 Level 1: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This is the most basic output of LTV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latin typeface="Open Sans SemiBold"/>
                <a:ea typeface="Open Sans SemiBold"/>
                <a:cs typeface="Open Sans SemiBold"/>
                <a:sym typeface="Open Sans SemiBold"/>
              </a:rPr>
              <a:t>The most basic output is a prediction of the future revenue you will get from your current customers.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471" name="Google Shape;4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9"/>
          <p:cNvSpPr/>
          <p:nvPr/>
        </p:nvSpPr>
        <p:spPr>
          <a:xfrm>
            <a:off x="4551300" y="3681075"/>
            <a:ext cx="1859700" cy="4548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9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50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{846C5AE8-EFBF-46CA-BB85-8E34D7A5DCEE}</a:tableStyleId>
              </a:tblPr>
              <a:tblGrid>
                <a:gridCol w="1471300"/>
                <a:gridCol w="1471300"/>
                <a:gridCol w="1471300"/>
                <a:gridCol w="1471300"/>
                <a:gridCol w="1471300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 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Chance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of Churn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$140.00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$80,000,000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80%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$30.25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18.00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4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$14.75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80%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81.86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479" name="Google Shape;479;p50"/>
          <p:cNvSpPr txBox="1"/>
          <p:nvPr/>
        </p:nvSpPr>
        <p:spPr>
          <a:xfrm>
            <a:off x="416574" y="363844"/>
            <a:ext cx="83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LTV</a:t>
            </a: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 Level 1: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This is the most basic output of LTV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latin typeface="Open Sans SemiBold"/>
                <a:ea typeface="Open Sans SemiBold"/>
                <a:cs typeface="Open Sans SemiBold"/>
                <a:sym typeface="Open Sans SemiBold"/>
              </a:rPr>
              <a:t>The most basic output is a prediction of the future revenue you will get from your current customers.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480" name="Google Shape;4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0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p51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{846C5AE8-EFBF-46CA-BB85-8E34D7A5DCEE}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Acquisition Channel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 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UAC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$80,000,000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80%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Social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$130.25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Organic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18.00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Channel 4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$24.75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Channel 5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$12.00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81.86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487" name="Google Shape;487;p51"/>
          <p:cNvSpPr txBox="1"/>
          <p:nvPr/>
        </p:nvSpPr>
        <p:spPr>
          <a:xfrm>
            <a:off x="416574" y="363844"/>
            <a:ext cx="83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LTV Level 2: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Looking at LTV by Acquisition Channel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latin typeface="Open Sans SemiBold"/>
                <a:ea typeface="Open Sans SemiBold"/>
                <a:cs typeface="Open Sans SemiBold"/>
                <a:sym typeface="Open Sans SemiBold"/>
              </a:rPr>
              <a:t>Most people stop here, but you can go a lot further.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488" name="Google Shape;4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1"/>
          <p:cNvSpPr txBox="1"/>
          <p:nvPr/>
        </p:nvSpPr>
        <p:spPr>
          <a:xfrm>
            <a:off x="7933800" y="0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Google Shape;494;p52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{846C5AE8-EFBF-46CA-BB85-8E34D7A5DCEE}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Device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 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App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40%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Mobile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$130.25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$30,000,000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Desktop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81.86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495" name="Google Shape;495;p52"/>
          <p:cNvSpPr txBox="1"/>
          <p:nvPr/>
        </p:nvSpPr>
        <p:spPr>
          <a:xfrm>
            <a:off x="416574" y="363844"/>
            <a:ext cx="831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3367D6"/>
                </a:solidFill>
                <a:latin typeface="Open Sans"/>
                <a:ea typeface="Open Sans"/>
                <a:cs typeface="Open Sans"/>
                <a:sym typeface="Open Sans"/>
              </a:rPr>
              <a:t>LTV Level 2: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Looking at LTV by Acquisition Channel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latin typeface="Open Sans SemiBold"/>
                <a:ea typeface="Open Sans SemiBold"/>
                <a:cs typeface="Open Sans SemiBold"/>
                <a:sym typeface="Open Sans SemiBold"/>
              </a:rPr>
              <a:t>Learn your most valuable devices</a:t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496" name="Google Shape;4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2"/>
          <p:cNvSpPr txBox="1"/>
          <p:nvPr/>
        </p:nvSpPr>
        <p:spPr>
          <a:xfrm>
            <a:off x="7887400" y="0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53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{846C5AE8-EFBF-46CA-BB85-8E34D7A5DCEE}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First Product Category Purchased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Romantic Comedy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$51,000,000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64%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Horror Film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$77.99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$18,000,000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22.5%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Action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52.10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$6,000,000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7.5%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Drama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$19.72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Other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$12.00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000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140.00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503" name="Google Shape;503;p53"/>
          <p:cNvSpPr txBox="1"/>
          <p:nvPr/>
        </p:nvSpPr>
        <p:spPr>
          <a:xfrm>
            <a:off x="416575" y="211447"/>
            <a:ext cx="83094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LTV Level 3: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Segmenting customers differently, looking for additional insights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This chart below looks at what brought in the top 20% of customers. </a:t>
            </a:r>
            <a:endParaRPr sz="12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504" name="Google Shape;5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 txBox="1"/>
          <p:nvPr/>
        </p:nvSpPr>
        <p:spPr>
          <a:xfrm>
            <a:off x="2741725" y="69467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1" name="Google Shape;511;p54"/>
          <p:cNvGraphicFramePr/>
          <p:nvPr/>
        </p:nvGraphicFramePr>
        <p:xfrm>
          <a:off x="893755" y="14348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{846C5AE8-EFBF-46CA-BB85-8E34D7A5DCEE}</a:tableStyleId>
              </a:tblPr>
              <a:tblGrid>
                <a:gridCol w="1471300"/>
                <a:gridCol w="1471300"/>
                <a:gridCol w="1471300"/>
                <a:gridCol w="1471300"/>
                <a:gridCol w="1471300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First Product Category Purchased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Chance of Churn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Romantic Comedy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$51,000,000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64%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40%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Horror Film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$77.99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$18,000,000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22.5%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Action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52.10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$6,000,000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7.5%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Drama Lovers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$19.72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Other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$12.00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10%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140.00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512" name="Google Shape;512;p54"/>
          <p:cNvSpPr txBox="1"/>
          <p:nvPr/>
        </p:nvSpPr>
        <p:spPr>
          <a:xfrm>
            <a:off x="416575" y="211447"/>
            <a:ext cx="83094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LTV Level 3: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Segmenting customers differently, looking for additional insights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This chart below looks at what brought in the top 20% of customers. </a:t>
            </a:r>
            <a:endParaRPr sz="12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513" name="Google Shape;5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4"/>
          <p:cNvSpPr txBox="1"/>
          <p:nvPr/>
        </p:nvSpPr>
        <p:spPr>
          <a:xfrm>
            <a:off x="2741725" y="694675"/>
            <a:ext cx="4256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4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p55"/>
          <p:cNvGraphicFramePr/>
          <p:nvPr/>
        </p:nvGraphicFramePr>
        <p:xfrm>
          <a:off x="817555" y="1587202"/>
          <a:ext cx="3000000" cy="3000000"/>
        </p:xfrm>
        <a:graphic>
          <a:graphicData uri="http://schemas.openxmlformats.org/drawingml/2006/table">
            <a:tbl>
              <a:tblPr bandRow="1" firstCol="1" firstRow="1" lastRow="1">
                <a:noFill/>
                <a:tableStyleId>{846C5AE8-EFBF-46CA-BB85-8E34D7A5DCEE}</a:tableStyleId>
              </a:tblPr>
              <a:tblGrid>
                <a:gridCol w="1839125"/>
                <a:gridCol w="1839125"/>
                <a:gridCol w="1839125"/>
                <a:gridCol w="1839125"/>
              </a:tblGrid>
              <a:tr h="458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Most often category purchased</a:t>
                      </a:r>
                      <a:endParaRPr b="0" i="0" sz="1100" u="none" cap="none" strike="noStrik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One Year Expected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Future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Customer Value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Percent of Total Equity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>
                    <a:solidFill>
                      <a:srgbClr val="000000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Romantic Comedy Lovers</a:t>
                      </a:r>
                      <a:endParaRPr b="0" sz="110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$250.00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$31,000,000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39%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EFEFE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Action Lovers</a:t>
                      </a:r>
                      <a:endParaRPr b="0" sz="110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$65.73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$29,000,000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36%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Drama Lovers</a:t>
                      </a:r>
                      <a:endParaRPr b="0" sz="110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i="0" lang="en" sz="11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</a:t>
                      </a: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51.10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$11,000,000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14%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Other</a:t>
                      </a:r>
                      <a:endParaRPr b="0"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$18.40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$5,000,000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6%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FFFFF"/>
                    </a:solidFill>
                  </a:tcPr>
                </a:tc>
              </a:tr>
              <a:tr h="35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Montserrat"/>
                        <a:buNone/>
                      </a:pPr>
                      <a:r>
                        <a:rPr b="0" lang="en" sz="110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Horror Film Lovers</a:t>
                      </a:r>
                      <a:endParaRPr b="0" sz="110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$10.00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$4,000,000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7150" marB="7150" marR="10725" marL="107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lang="en" sz="1100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5%</a:t>
                      </a:r>
                      <a:endParaRPr sz="1100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15525" marB="15525" marR="15525" marL="15525" anchor="ctr">
                    <a:solidFill>
                      <a:srgbClr val="F3F3F3"/>
                    </a:solidFill>
                  </a:tcPr>
                </a:tc>
              </a:tr>
              <a:tr h="45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140.00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i="0" lang="en" sz="11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</a:t>
                      </a: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80,000,000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Montserrat"/>
                        <a:buNone/>
                      </a:pPr>
                      <a:r>
                        <a:rPr b="0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100%</a:t>
                      </a:r>
                      <a:endParaRPr b="0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5525" marB="15525" marR="15525" marL="15525" anchor="ctr"/>
                </a:tc>
              </a:tr>
            </a:tbl>
          </a:graphicData>
        </a:graphic>
      </p:graphicFrame>
      <p:sp>
        <p:nvSpPr>
          <p:cNvPr id="521" name="Google Shape;521;p55"/>
          <p:cNvSpPr txBox="1"/>
          <p:nvPr/>
        </p:nvSpPr>
        <p:spPr>
          <a:xfrm>
            <a:off x="416575" y="211447"/>
            <a:ext cx="83094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lang="en" sz="24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LTV Level 3:</a:t>
            </a: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 Segmenting customers differently, looking for additional insights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This answers what product types brought your best customers coming back.</a:t>
            </a:r>
            <a:endParaRPr sz="12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t/>
            </a:r>
            <a:endParaRPr sz="1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Google_2015_logo.svg.png" id="522" name="Google Shape;5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903" y="4752956"/>
            <a:ext cx="686385" cy="23199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5"/>
          <p:cNvSpPr txBox="1"/>
          <p:nvPr/>
        </p:nvSpPr>
        <p:spPr>
          <a:xfrm>
            <a:off x="7814375" y="292125"/>
            <a:ext cx="1210200" cy="39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